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277" r:id="rId2"/>
    <p:sldId id="273" r:id="rId3"/>
    <p:sldId id="275" r:id="rId4"/>
    <p:sldId id="1022" r:id="rId5"/>
    <p:sldId id="272" r:id="rId6"/>
    <p:sldId id="258" r:id="rId7"/>
    <p:sldId id="259" r:id="rId8"/>
    <p:sldId id="271" r:id="rId9"/>
    <p:sldId id="1023" r:id="rId10"/>
    <p:sldId id="276" r:id="rId11"/>
    <p:sldId id="260" r:id="rId12"/>
    <p:sldId id="261" r:id="rId13"/>
    <p:sldId id="262" r:id="rId14"/>
    <p:sldId id="1024" r:id="rId15"/>
    <p:sldId id="279"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F0F0"/>
    <a:srgbClr val="FFFFFF"/>
    <a:srgbClr val="EF6F76"/>
    <a:srgbClr val="D18282"/>
    <a:srgbClr val="C816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7904B2-B657-4E47-A300-C4BBD8AFF063}" type="datetimeFigureOut">
              <a:rPr lang="zh-CN" altLang="en-US" smtClean="0"/>
              <a:t>2020/11/11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A890CB-9E7C-4097-990A-26D60DCE5179}"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AE08978-A697-49C9-9D7C-56FA114C8750}"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5</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AE08978-A697-49C9-9D7C-56FA114C8750}"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10</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10.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pic>
        <p:nvPicPr>
          <p:cNvPr id="8" name="图片 7" descr="图片包含 建筑物&#10;&#10;自动生成的说明"/>
          <p:cNvPicPr>
            <a:picLocks noChangeAspect="1"/>
          </p:cNvPicPr>
          <p:nvPr userDrawn="1"/>
        </p:nvPicPr>
        <p:blipFill>
          <a:blip r:embed="rId2">
            <a:alphaModFix amt="5000"/>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50417" y="2900149"/>
            <a:ext cx="12292835" cy="3957851"/>
          </a:xfrm>
          <a:prstGeom prst="rect">
            <a:avLst/>
          </a:prstGeom>
        </p:spPr>
      </p:pic>
      <p:pic>
        <p:nvPicPr>
          <p:cNvPr id="10" name="图片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2913" y="51177"/>
            <a:ext cx="2169174" cy="713098"/>
          </a:xfrm>
          <a:prstGeom prst="rect">
            <a:avLst/>
          </a:prstGeom>
        </p:spPr>
      </p:pic>
      <p:sp>
        <p:nvSpPr>
          <p:cNvPr id="22" name="标题 1"/>
          <p:cNvSpPr>
            <a:spLocks noGrp="1"/>
          </p:cNvSpPr>
          <p:nvPr>
            <p:ph type="title" hasCustomPrompt="1"/>
          </p:nvPr>
        </p:nvSpPr>
        <p:spPr>
          <a:xfrm>
            <a:off x="1069561" y="2016174"/>
            <a:ext cx="10052879" cy="1060855"/>
          </a:xfrm>
          <a:prstGeom prst="rect">
            <a:avLst/>
          </a:prstGeom>
        </p:spPr>
        <p:txBody>
          <a:bodyPr anchor="ctr">
            <a:noAutofit/>
          </a:bodyPr>
          <a:lstStyle>
            <a:lvl1pPr algn="ctr">
              <a:defRPr sz="5400" b="1">
                <a:solidFill>
                  <a:schemeClr val="accent1"/>
                </a:solidFill>
              </a:defRPr>
            </a:lvl1pPr>
          </a:lstStyle>
          <a:p>
            <a:r>
              <a:rPr lang="zh-CN" altLang="en-US" dirty="0"/>
              <a:t>单击此处编辑标题样式</a:t>
            </a:r>
          </a:p>
        </p:txBody>
      </p:sp>
      <p:sp>
        <p:nvSpPr>
          <p:cNvPr id="26" name="内容占位符 25"/>
          <p:cNvSpPr>
            <a:spLocks noGrp="1"/>
          </p:cNvSpPr>
          <p:nvPr>
            <p:ph sz="quarter" idx="10" hasCustomPrompt="1"/>
          </p:nvPr>
        </p:nvSpPr>
        <p:spPr>
          <a:xfrm>
            <a:off x="4644345" y="5196924"/>
            <a:ext cx="2903311" cy="454025"/>
          </a:xfrm>
          <a:prstGeom prst="rect">
            <a:avLst/>
          </a:prstGeom>
        </p:spPr>
        <p:txBody>
          <a:bodyPr anchor="ctr"/>
          <a:lstStyle>
            <a:lvl1pPr marL="0" indent="0" algn="ctr">
              <a:lnSpc>
                <a:spcPct val="100000"/>
              </a:lnSpc>
              <a:buNone/>
              <a:defRPr sz="2400">
                <a:solidFill>
                  <a:schemeClr val="accent2"/>
                </a:solidFill>
              </a:defRPr>
            </a:lvl1pPr>
          </a:lstStyle>
          <a:p>
            <a:pPr lvl="0"/>
            <a:fld id="{DE506FFD-8B27-444A-964F-E64D0BB3DAF0}" type="datetime2">
              <a:rPr lang="zh-CN" altLang="en-US" smtClean="0"/>
              <a:t>​</a:t>
            </a:fld>
            <a:endParaRPr lang="zh-CN" altLang="en-US" dirty="0"/>
          </a:p>
        </p:txBody>
      </p:sp>
      <p:sp>
        <p:nvSpPr>
          <p:cNvPr id="32" name="文本占位符 31"/>
          <p:cNvSpPr>
            <a:spLocks noGrp="1"/>
          </p:cNvSpPr>
          <p:nvPr>
            <p:ph type="body" sz="quarter" idx="11"/>
          </p:nvPr>
        </p:nvSpPr>
        <p:spPr>
          <a:xfrm>
            <a:off x="4034910" y="4407403"/>
            <a:ext cx="4122181" cy="598488"/>
          </a:xfrm>
          <a:prstGeom prst="rect">
            <a:avLst/>
          </a:prstGeom>
        </p:spPr>
        <p:txBody>
          <a:bodyPr anchor="ctr"/>
          <a:lstStyle>
            <a:lvl1pPr marL="0" indent="0" algn="ctr">
              <a:lnSpc>
                <a:spcPct val="100000"/>
              </a:lnSpc>
              <a:buNone/>
              <a:defRPr sz="3200" b="1">
                <a:solidFill>
                  <a:schemeClr val="accent2"/>
                </a:solidFill>
              </a:defRPr>
            </a:lvl1pPr>
          </a:lstStyle>
          <a:p>
            <a:pPr lvl="0"/>
            <a:endParaRPr lang="zh-CN" altLang="en-US" dirty="0"/>
          </a:p>
        </p:txBody>
      </p:sp>
      <p:pic>
        <p:nvPicPr>
          <p:cNvPr id="35" name="图片 34"/>
          <p:cNvPicPr>
            <a:picLocks noChangeAspect="1"/>
          </p:cNvPicPr>
          <p:nvPr userDrawn="1"/>
        </p:nvPicPr>
        <p:blipFill rotWithShape="1">
          <a:blip r:embed="rId4" cstate="print"/>
          <a:srcRect l="74359" r="1346"/>
          <a:stretch>
            <a:fillRect/>
          </a:stretch>
        </p:blipFill>
        <p:spPr>
          <a:xfrm>
            <a:off x="8870172" y="274183"/>
            <a:ext cx="3002280" cy="411617"/>
          </a:xfrm>
          <a:prstGeom prst="rect">
            <a:avLst/>
          </a:prstGeom>
        </p:spPr>
      </p:pic>
      <p:grpSp>
        <p:nvGrpSpPr>
          <p:cNvPr id="2" name="组合 1"/>
          <p:cNvGrpSpPr/>
          <p:nvPr userDrawn="1"/>
        </p:nvGrpSpPr>
        <p:grpSpPr>
          <a:xfrm>
            <a:off x="3352562" y="6244170"/>
            <a:ext cx="5486876" cy="406590"/>
            <a:chOff x="3352562" y="6073254"/>
            <a:chExt cx="5486876" cy="406590"/>
          </a:xfrm>
        </p:grpSpPr>
        <p:pic>
          <p:nvPicPr>
            <p:cNvPr id="18" name="图片 17"/>
            <p:cNvPicPr>
              <a:picLocks noChangeAspect="1"/>
            </p:cNvPicPr>
            <p:nvPr userDrawn="1"/>
          </p:nvPicPr>
          <p:blipFill rotWithShape="1">
            <a:blip r:embed="rId5">
              <a:alphaModFix amt="35000"/>
            </a:blip>
            <a:srcRect t="9831" b="36385"/>
            <a:stretch>
              <a:fillRect/>
            </a:stretch>
          </p:blipFill>
          <p:spPr>
            <a:xfrm>
              <a:off x="3352562" y="6073254"/>
              <a:ext cx="5486876" cy="406590"/>
            </a:xfrm>
            <a:prstGeom prst="rect">
              <a:avLst/>
            </a:prstGeom>
          </p:spPr>
        </p:pic>
        <p:sp>
          <p:nvSpPr>
            <p:cNvPr id="37" name="椭圆 36"/>
            <p:cNvSpPr/>
            <p:nvPr userDrawn="1"/>
          </p:nvSpPr>
          <p:spPr>
            <a:xfrm>
              <a:off x="6051000" y="6259222"/>
              <a:ext cx="90000" cy="900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2" name="直接连接符 11"/>
          <p:cNvCxnSpPr/>
          <p:nvPr userDrawn="1"/>
        </p:nvCxnSpPr>
        <p:spPr>
          <a:xfrm>
            <a:off x="1236000" y="1458025"/>
            <a:ext cx="9720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userDrawn="1"/>
        </p:nvCxnSpPr>
        <p:spPr>
          <a:xfrm>
            <a:off x="1191000" y="3673905"/>
            <a:ext cx="9720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14" name="图片 13" descr="图片包含 建筑物, 圆屋顶, 地板&#10;&#10;描述已自动生成"/>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 y="0"/>
            <a:ext cx="12188951" cy="6858000"/>
          </a:xfrm>
          <a:prstGeom prst="rect">
            <a:avLst/>
          </a:prstGeom>
        </p:spPr>
      </p:pic>
      <p:sp>
        <p:nvSpPr>
          <p:cNvPr id="18" name="平行四边形 17"/>
          <p:cNvSpPr/>
          <p:nvPr userDrawn="1"/>
        </p:nvSpPr>
        <p:spPr>
          <a:xfrm>
            <a:off x="0" y="1"/>
            <a:ext cx="12191483" cy="685800"/>
          </a:xfrm>
          <a:prstGeom prst="parallelogram">
            <a:avLst>
              <a:gd name="adj" fmla="val 4444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灯片编号占位符 2"/>
          <p:cNvSpPr>
            <a:spLocks noGrp="1"/>
          </p:cNvSpPr>
          <p:nvPr>
            <p:ph type="sldNum" sz="quarter" idx="10"/>
          </p:nvPr>
        </p:nvSpPr>
        <p:spPr/>
        <p:txBody>
          <a:bodyPr/>
          <a:lstStyle/>
          <a:p>
            <a:fld id="{6C53781C-E1F6-4315-A39D-61273F2E0596}" type="slidenum">
              <a:rPr lang="zh-CN" altLang="en-US" smtClean="0"/>
              <a:t>‹#›</a:t>
            </a:fld>
            <a:endParaRPr lang="zh-CN" altLang="en-US" dirty="0"/>
          </a:p>
        </p:txBody>
      </p:sp>
      <p:pic>
        <p:nvPicPr>
          <p:cNvPr id="7" name="图片 6" descr="图片包含 户外, 标牌, 黑色&#10;&#10;自动生成的说明"/>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19056" y="73482"/>
            <a:ext cx="538838" cy="538838"/>
          </a:xfrm>
          <a:prstGeom prst="rect">
            <a:avLst/>
          </a:prstGeom>
        </p:spPr>
      </p:pic>
      <p:sp>
        <p:nvSpPr>
          <p:cNvPr id="8" name="文本占位符 31"/>
          <p:cNvSpPr>
            <a:spLocks noGrp="1"/>
          </p:cNvSpPr>
          <p:nvPr>
            <p:ph type="body" sz="quarter" idx="11"/>
          </p:nvPr>
        </p:nvSpPr>
        <p:spPr>
          <a:xfrm>
            <a:off x="1075351" y="43657"/>
            <a:ext cx="7081677" cy="598488"/>
          </a:xfrm>
          <a:prstGeom prst="rect">
            <a:avLst/>
          </a:prstGeom>
        </p:spPr>
        <p:txBody>
          <a:bodyPr anchor="ctr"/>
          <a:lstStyle>
            <a:lvl1pPr marL="0" indent="0" algn="l">
              <a:lnSpc>
                <a:spcPct val="100000"/>
              </a:lnSpc>
              <a:buNone/>
              <a:defRPr sz="3200" b="1">
                <a:solidFill>
                  <a:schemeClr val="bg1"/>
                </a:solidFill>
              </a:defRPr>
            </a:lvl1pPr>
          </a:lstStyle>
          <a:p>
            <a:pPr lvl="0"/>
            <a:endParaRPr lang="zh-CN" altLang="en-US" dirty="0"/>
          </a:p>
        </p:txBody>
      </p:sp>
      <p:sp>
        <p:nvSpPr>
          <p:cNvPr id="9" name="文本占位符 31"/>
          <p:cNvSpPr>
            <a:spLocks noGrp="1"/>
          </p:cNvSpPr>
          <p:nvPr>
            <p:ph type="body" sz="quarter" idx="12"/>
          </p:nvPr>
        </p:nvSpPr>
        <p:spPr>
          <a:xfrm>
            <a:off x="319056" y="6438900"/>
            <a:ext cx="4151344" cy="419100"/>
          </a:xfrm>
          <a:prstGeom prst="rect">
            <a:avLst/>
          </a:prstGeom>
        </p:spPr>
        <p:txBody>
          <a:bodyPr lIns="0" tIns="0" rIns="0" bIns="0" anchor="ctr"/>
          <a:lstStyle>
            <a:lvl1pPr marL="0" indent="0" algn="l">
              <a:lnSpc>
                <a:spcPct val="100000"/>
              </a:lnSpc>
              <a:buNone/>
              <a:defRPr sz="2000" b="0">
                <a:solidFill>
                  <a:schemeClr val="tx1">
                    <a:lumMod val="75000"/>
                    <a:lumOff val="25000"/>
                  </a:schemeClr>
                </a:solidFill>
              </a:defRPr>
            </a:lvl1pPr>
          </a:lstStyle>
          <a:p>
            <a:pPr lvl="0"/>
            <a:endParaRPr lang="zh-CN" altLang="en-US" dirty="0"/>
          </a:p>
        </p:txBody>
      </p:sp>
      <p:sp>
        <p:nvSpPr>
          <p:cNvPr id="10" name="文本占位符 31"/>
          <p:cNvSpPr>
            <a:spLocks noGrp="1"/>
          </p:cNvSpPr>
          <p:nvPr>
            <p:ph type="body" sz="quarter" idx="13"/>
          </p:nvPr>
        </p:nvSpPr>
        <p:spPr>
          <a:xfrm>
            <a:off x="4788940" y="6438900"/>
            <a:ext cx="4151344" cy="419100"/>
          </a:xfrm>
          <a:prstGeom prst="rect">
            <a:avLst/>
          </a:prstGeom>
        </p:spPr>
        <p:txBody>
          <a:bodyPr lIns="0" tIns="0" rIns="0" bIns="0" anchor="ctr"/>
          <a:lstStyle>
            <a:lvl1pPr marL="0" indent="0" algn="l">
              <a:lnSpc>
                <a:spcPct val="100000"/>
              </a:lnSpc>
              <a:buNone/>
              <a:defRPr sz="2000" b="0">
                <a:solidFill>
                  <a:schemeClr val="tx1">
                    <a:lumMod val="75000"/>
                    <a:lumOff val="25000"/>
                  </a:schemeClr>
                </a:solidFill>
              </a:defRPr>
            </a:lvl1pPr>
          </a:lstStyle>
          <a:p>
            <a:pPr lvl="0"/>
            <a:endParaRPr lang="zh-CN" altLang="en-US" dirty="0"/>
          </a:p>
        </p:txBody>
      </p:sp>
      <p:sp>
        <p:nvSpPr>
          <p:cNvPr id="17" name="文本占位符 16"/>
          <p:cNvSpPr>
            <a:spLocks noGrp="1"/>
          </p:cNvSpPr>
          <p:nvPr>
            <p:ph type="body" sz="quarter" idx="14" hasCustomPrompt="1"/>
          </p:nvPr>
        </p:nvSpPr>
        <p:spPr>
          <a:xfrm>
            <a:off x="319056" y="766710"/>
            <a:ext cx="11568144" cy="4765791"/>
          </a:xfrm>
          <a:prstGeom prst="rect">
            <a:avLst/>
          </a:prstGeom>
        </p:spPr>
        <p:txBody>
          <a:bodyPr/>
          <a:lstStyle>
            <a:lvl1pPr marL="228600" indent="-228600">
              <a:lnSpc>
                <a:spcPct val="130000"/>
              </a:lnSpc>
              <a:buFontTx/>
              <a:buBlip>
                <a:blip r:embed="rId4"/>
              </a:buBlip>
              <a:defRPr sz="2000">
                <a:solidFill>
                  <a:schemeClr val="accent2"/>
                </a:solidFill>
              </a:defRPr>
            </a:lvl1pPr>
            <a:lvl2pPr>
              <a:lnSpc>
                <a:spcPct val="130000"/>
              </a:lnSpc>
              <a:defRPr sz="2000">
                <a:solidFill>
                  <a:schemeClr val="accent2"/>
                </a:solidFill>
              </a:defRPr>
            </a:lvl2pPr>
            <a:lvl3pPr>
              <a:lnSpc>
                <a:spcPct val="130000"/>
              </a:lnSpc>
              <a:defRPr sz="1800">
                <a:solidFill>
                  <a:schemeClr val="accent2"/>
                </a:solidFill>
              </a:defRPr>
            </a:lvl3pPr>
            <a:lvl4pPr>
              <a:lnSpc>
                <a:spcPct val="130000"/>
              </a:lnSpc>
              <a:defRPr sz="1600">
                <a:solidFill>
                  <a:schemeClr val="accent2"/>
                </a:solidFill>
              </a:defRPr>
            </a:lvl4pPr>
            <a:lvl5pPr>
              <a:lnSpc>
                <a:spcPct val="130000"/>
              </a:lnSpc>
              <a:defRPr sz="1600">
                <a:solidFill>
                  <a:schemeClr val="accent2"/>
                </a:solidFill>
              </a:defRPr>
            </a:lvl5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1" name="平行四边形 20"/>
          <p:cNvSpPr/>
          <p:nvPr userDrawn="1"/>
        </p:nvSpPr>
        <p:spPr>
          <a:xfrm>
            <a:off x="11428834" y="119857"/>
            <a:ext cx="473565" cy="242093"/>
          </a:xfrm>
          <a:prstGeom prst="parallelogram">
            <a:avLst>
              <a:gd name="adj" fmla="val 44445"/>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平行四边形 21"/>
          <p:cNvSpPr/>
          <p:nvPr userDrawn="1"/>
        </p:nvSpPr>
        <p:spPr>
          <a:xfrm>
            <a:off x="11016782" y="322602"/>
            <a:ext cx="473565" cy="242093"/>
          </a:xfrm>
          <a:prstGeom prst="parallelogram">
            <a:avLst>
              <a:gd name="adj" fmla="val 44445"/>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2" name="图片 11"/>
          <p:cNvPicPr>
            <a:picLocks noChangeAspect="1"/>
          </p:cNvPicPr>
          <p:nvPr userDrawn="1"/>
        </p:nvPicPr>
        <p:blipFill rotWithShape="1">
          <a:blip r:embed="rId5" cstate="print"/>
          <a:srcRect r="1346"/>
          <a:stretch>
            <a:fillRect/>
          </a:stretch>
        </p:blipFill>
        <p:spPr>
          <a:xfrm>
            <a:off x="516" y="6041797"/>
            <a:ext cx="12166903" cy="411617"/>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封底">
    <p:bg>
      <p:bgPr>
        <a:solidFill>
          <a:schemeClr val="accent1"/>
        </a:solidFill>
        <a:effectLst/>
      </p:bgPr>
    </p:bg>
    <p:spTree>
      <p:nvGrpSpPr>
        <p:cNvPr id="1" name=""/>
        <p:cNvGrpSpPr/>
        <p:nvPr/>
      </p:nvGrpSpPr>
      <p:grpSpPr>
        <a:xfrm>
          <a:off x="0" y="0"/>
          <a:ext cx="0" cy="0"/>
          <a:chOff x="0" y="0"/>
          <a:chExt cx="0" cy="0"/>
        </a:xfrm>
      </p:grpSpPr>
      <p:pic>
        <p:nvPicPr>
          <p:cNvPr id="17" name="图片 16" descr="图片包含 建筑物&#10;&#10;自动生成的说明"/>
          <p:cNvPicPr>
            <a:picLocks noChangeAspect="1"/>
          </p:cNvPicPr>
          <p:nvPr userDrawn="1"/>
        </p:nvPicPr>
        <p:blipFill>
          <a:blip r:embed="rId2">
            <a:alphaModFix amt="20000"/>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50417" y="2900149"/>
            <a:ext cx="12292835" cy="3957851"/>
          </a:xfrm>
          <a:prstGeom prst="rect">
            <a:avLst/>
          </a:prstGeom>
        </p:spPr>
      </p:pic>
      <p:cxnSp>
        <p:nvCxnSpPr>
          <p:cNvPr id="13" name="直接连接符 12"/>
          <p:cNvCxnSpPr/>
          <p:nvPr userDrawn="1"/>
        </p:nvCxnSpPr>
        <p:spPr>
          <a:xfrm>
            <a:off x="304800" y="3429000"/>
            <a:ext cx="219751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userDrawn="1"/>
        </p:nvCxnSpPr>
        <p:spPr>
          <a:xfrm>
            <a:off x="9689690" y="3429000"/>
            <a:ext cx="219751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9" name="图片 18" descr="图片包含 户外, 标牌, 黑色&#10;&#10;自动生成的说明"/>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267828" y="853340"/>
            <a:ext cx="1656344" cy="1656344"/>
          </a:xfrm>
          <a:prstGeom prst="rect">
            <a:avLst/>
          </a:prstGeom>
        </p:spPr>
      </p:pic>
      <p:sp>
        <p:nvSpPr>
          <p:cNvPr id="20" name="文本占位符 31"/>
          <p:cNvSpPr>
            <a:spLocks noGrp="1"/>
          </p:cNvSpPr>
          <p:nvPr>
            <p:ph type="body" sz="quarter" idx="11"/>
          </p:nvPr>
        </p:nvSpPr>
        <p:spPr>
          <a:xfrm>
            <a:off x="2555162" y="3129756"/>
            <a:ext cx="7081677" cy="598488"/>
          </a:xfrm>
          <a:prstGeom prst="rect">
            <a:avLst/>
          </a:prstGeom>
        </p:spPr>
        <p:txBody>
          <a:bodyPr anchor="ctr"/>
          <a:lstStyle>
            <a:lvl1pPr marL="0" indent="0" algn="ctr">
              <a:lnSpc>
                <a:spcPct val="100000"/>
              </a:lnSpc>
              <a:buNone/>
              <a:defRPr sz="6000" b="1" spc="600">
                <a:solidFill>
                  <a:schemeClr val="bg1"/>
                </a:solidFill>
              </a:defRPr>
            </a:lvl1pPr>
          </a:lstStyle>
          <a:p>
            <a:pPr lvl="0"/>
            <a:endParaRPr lang="zh-CN" altLang="en-US" dirty="0"/>
          </a:p>
        </p:txBody>
      </p:sp>
      <p:pic>
        <p:nvPicPr>
          <p:cNvPr id="7" name="图片 6"/>
          <p:cNvPicPr>
            <a:picLocks noChangeAspect="1"/>
          </p:cNvPicPr>
          <p:nvPr userDrawn="1"/>
        </p:nvPicPr>
        <p:blipFill rotWithShape="1">
          <a:blip r:embed="rId4">
            <a:alphaModFix amt="20000"/>
            <a:duotone>
              <a:schemeClr val="accent4">
                <a:shade val="45000"/>
                <a:satMod val="135000"/>
              </a:schemeClr>
              <a:prstClr val="white"/>
            </a:duotone>
          </a:blip>
          <a:srcRect t="9831" b="36385"/>
          <a:stretch>
            <a:fillRect/>
          </a:stretch>
        </p:blipFill>
        <p:spPr>
          <a:xfrm>
            <a:off x="3352562" y="6146610"/>
            <a:ext cx="5486876" cy="40659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封底-2">
    <p:bg>
      <p:bgPr>
        <a:solidFill>
          <a:schemeClr val="accent1"/>
        </a:solidFill>
        <a:effectLst/>
      </p:bgPr>
    </p:bg>
    <p:spTree>
      <p:nvGrpSpPr>
        <p:cNvPr id="1" name=""/>
        <p:cNvGrpSpPr/>
        <p:nvPr/>
      </p:nvGrpSpPr>
      <p:grpSpPr>
        <a:xfrm>
          <a:off x="0" y="0"/>
          <a:ext cx="0" cy="0"/>
          <a:chOff x="0" y="0"/>
          <a:chExt cx="0" cy="0"/>
        </a:xfrm>
      </p:grpSpPr>
      <p:pic>
        <p:nvPicPr>
          <p:cNvPr id="9" name="图片 8" descr="图片包含 建筑物&#10;&#10;自动生成的说明"/>
          <p:cNvPicPr>
            <a:picLocks noChangeAspect="1"/>
          </p:cNvPicPr>
          <p:nvPr userDrawn="1"/>
        </p:nvPicPr>
        <p:blipFill>
          <a:blip r:embed="rId2">
            <a:alphaModFix amt="20000"/>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50417" y="2900149"/>
            <a:ext cx="12292835" cy="3957851"/>
          </a:xfrm>
          <a:prstGeom prst="rect">
            <a:avLst/>
          </a:prstGeom>
        </p:spPr>
      </p:pic>
      <p:cxnSp>
        <p:nvCxnSpPr>
          <p:cNvPr id="13" name="直接连接符 12"/>
          <p:cNvCxnSpPr/>
          <p:nvPr userDrawn="1"/>
        </p:nvCxnSpPr>
        <p:spPr>
          <a:xfrm>
            <a:off x="7322504" y="1488254"/>
            <a:ext cx="219751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userDrawn="1"/>
        </p:nvCxnSpPr>
        <p:spPr>
          <a:xfrm>
            <a:off x="7322504" y="4146847"/>
            <a:ext cx="219751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文本占位符 31"/>
          <p:cNvSpPr>
            <a:spLocks noGrp="1"/>
          </p:cNvSpPr>
          <p:nvPr>
            <p:ph type="body" sz="quarter" idx="11"/>
          </p:nvPr>
        </p:nvSpPr>
        <p:spPr>
          <a:xfrm>
            <a:off x="5033473" y="2496180"/>
            <a:ext cx="7081677" cy="598488"/>
          </a:xfrm>
          <a:prstGeom prst="rect">
            <a:avLst/>
          </a:prstGeom>
        </p:spPr>
        <p:txBody>
          <a:bodyPr anchor="ctr"/>
          <a:lstStyle>
            <a:lvl1pPr marL="0" indent="0" algn="ctr">
              <a:lnSpc>
                <a:spcPct val="100000"/>
              </a:lnSpc>
              <a:buNone/>
              <a:defRPr sz="6000" b="1" spc="600">
                <a:solidFill>
                  <a:schemeClr val="bg1"/>
                </a:solidFill>
              </a:defRPr>
            </a:lvl1pPr>
          </a:lstStyle>
          <a:p>
            <a:pPr lvl="0"/>
            <a:endParaRPr lang="zh-CN" altLang="en-US" dirty="0"/>
          </a:p>
        </p:txBody>
      </p:sp>
      <p:pic>
        <p:nvPicPr>
          <p:cNvPr id="3" name="图片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90001" y="1860735"/>
            <a:ext cx="2858911" cy="2332270"/>
          </a:xfrm>
          <a:prstGeom prst="rect">
            <a:avLst/>
          </a:prstGeom>
        </p:spPr>
      </p:pic>
      <p:pic>
        <p:nvPicPr>
          <p:cNvPr id="7" name="图片 6"/>
          <p:cNvPicPr>
            <a:picLocks noChangeAspect="1"/>
          </p:cNvPicPr>
          <p:nvPr userDrawn="1"/>
        </p:nvPicPr>
        <p:blipFill rotWithShape="1">
          <a:blip r:embed="rId4">
            <a:alphaModFix amt="20000"/>
            <a:duotone>
              <a:schemeClr val="accent4">
                <a:shade val="45000"/>
                <a:satMod val="135000"/>
              </a:schemeClr>
              <a:prstClr val="white"/>
            </a:duotone>
          </a:blip>
          <a:srcRect t="9831" b="36385"/>
          <a:stretch>
            <a:fillRect/>
          </a:stretch>
        </p:blipFill>
        <p:spPr>
          <a:xfrm>
            <a:off x="3352562" y="6146610"/>
            <a:ext cx="5486876" cy="40659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封底-3">
    <p:bg>
      <p:bgPr>
        <a:solidFill>
          <a:schemeClr val="accent1"/>
        </a:solidFill>
        <a:effectLst/>
      </p:bgPr>
    </p:bg>
    <p:spTree>
      <p:nvGrpSpPr>
        <p:cNvPr id="1" name=""/>
        <p:cNvGrpSpPr/>
        <p:nvPr/>
      </p:nvGrpSpPr>
      <p:grpSpPr>
        <a:xfrm>
          <a:off x="0" y="0"/>
          <a:ext cx="0" cy="0"/>
          <a:chOff x="0" y="0"/>
          <a:chExt cx="0" cy="0"/>
        </a:xfrm>
      </p:grpSpPr>
      <p:sp>
        <p:nvSpPr>
          <p:cNvPr id="2" name="流程图: 离页连接符 1"/>
          <p:cNvSpPr/>
          <p:nvPr userDrawn="1"/>
        </p:nvSpPr>
        <p:spPr>
          <a:xfrm>
            <a:off x="3419386" y="0"/>
            <a:ext cx="5353229" cy="5219695"/>
          </a:xfrm>
          <a:prstGeom prst="flowChartOffpageConnector">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占位符 31"/>
          <p:cNvSpPr>
            <a:spLocks noGrp="1"/>
          </p:cNvSpPr>
          <p:nvPr>
            <p:ph type="body" sz="quarter" idx="11"/>
          </p:nvPr>
        </p:nvSpPr>
        <p:spPr>
          <a:xfrm>
            <a:off x="2952571" y="2609847"/>
            <a:ext cx="6286859" cy="598488"/>
          </a:xfrm>
          <a:prstGeom prst="rect">
            <a:avLst/>
          </a:prstGeom>
        </p:spPr>
        <p:txBody>
          <a:bodyPr anchor="ctr"/>
          <a:lstStyle>
            <a:lvl1pPr marL="0" indent="0" algn="ctr">
              <a:lnSpc>
                <a:spcPct val="100000"/>
              </a:lnSpc>
              <a:buNone/>
              <a:defRPr sz="5400" b="1" spc="600">
                <a:solidFill>
                  <a:schemeClr val="accent1"/>
                </a:solidFill>
              </a:defRPr>
            </a:lvl1pPr>
          </a:lstStyle>
          <a:p>
            <a:pPr lvl="0"/>
            <a:endParaRPr lang="zh-CN" altLang="en-US" dirty="0"/>
          </a:p>
        </p:txBody>
      </p:sp>
      <p:pic>
        <p:nvPicPr>
          <p:cNvPr id="7" name="图片 6"/>
          <p:cNvPicPr>
            <a:picLocks noChangeAspect="1"/>
          </p:cNvPicPr>
          <p:nvPr userDrawn="1"/>
        </p:nvPicPr>
        <p:blipFill rotWithShape="1">
          <a:blip r:embed="rId2">
            <a:alphaModFix amt="20000"/>
            <a:duotone>
              <a:schemeClr val="accent4">
                <a:shade val="45000"/>
                <a:satMod val="135000"/>
              </a:schemeClr>
              <a:prstClr val="white"/>
            </a:duotone>
          </a:blip>
          <a:srcRect t="9831" b="36385"/>
          <a:stretch>
            <a:fillRect/>
          </a:stretch>
        </p:blipFill>
        <p:spPr>
          <a:xfrm>
            <a:off x="3352562" y="6146610"/>
            <a:ext cx="5486876" cy="406590"/>
          </a:xfrm>
          <a:prstGeom prst="rect">
            <a:avLst/>
          </a:prstGeom>
        </p:spPr>
      </p:pic>
      <p:pic>
        <p:nvPicPr>
          <p:cNvPr id="5" name="图片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86410" y="188997"/>
            <a:ext cx="3019180" cy="2116050"/>
          </a:xfrm>
          <a:prstGeom prst="rect">
            <a:avLst/>
          </a:prstGeom>
        </p:spPr>
      </p:pic>
      <p:sp>
        <p:nvSpPr>
          <p:cNvPr id="18" name="任意多边形: 形状 17"/>
          <p:cNvSpPr/>
          <p:nvPr userDrawn="1"/>
        </p:nvSpPr>
        <p:spPr>
          <a:xfrm>
            <a:off x="3419386" y="4393629"/>
            <a:ext cx="5353229" cy="1461642"/>
          </a:xfrm>
          <a:custGeom>
            <a:avLst/>
            <a:gdLst>
              <a:gd name="connsiteX0" fmla="*/ 0 w 5353229"/>
              <a:gd name="connsiteY0" fmla="*/ 0 h 1461642"/>
              <a:gd name="connsiteX1" fmla="*/ 2676615 w 5353229"/>
              <a:gd name="connsiteY1" fmla="*/ 1043939 h 1461642"/>
              <a:gd name="connsiteX2" fmla="*/ 5353229 w 5353229"/>
              <a:gd name="connsiteY2" fmla="*/ 0 h 1461642"/>
              <a:gd name="connsiteX3" fmla="*/ 5353229 w 5353229"/>
              <a:gd name="connsiteY3" fmla="*/ 417703 h 1461642"/>
              <a:gd name="connsiteX4" fmla="*/ 2676615 w 5353229"/>
              <a:gd name="connsiteY4" fmla="*/ 1461642 h 1461642"/>
              <a:gd name="connsiteX5" fmla="*/ 0 w 5353229"/>
              <a:gd name="connsiteY5" fmla="*/ 417703 h 1461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53229" h="1461642">
                <a:moveTo>
                  <a:pt x="0" y="0"/>
                </a:moveTo>
                <a:lnTo>
                  <a:pt x="2676615" y="1043939"/>
                </a:lnTo>
                <a:lnTo>
                  <a:pt x="5353229" y="0"/>
                </a:lnTo>
                <a:lnTo>
                  <a:pt x="5353229" y="417703"/>
                </a:lnTo>
                <a:lnTo>
                  <a:pt x="2676615" y="1461642"/>
                </a:lnTo>
                <a:lnTo>
                  <a:pt x="0" y="417703"/>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pic>
        <p:nvPicPr>
          <p:cNvPr id="9" name="图片 8" descr="图片包含 建筑物&#10;&#10;自动生成的说明"/>
          <p:cNvPicPr>
            <a:picLocks noChangeAspect="1"/>
          </p:cNvPicPr>
          <p:nvPr userDrawn="1"/>
        </p:nvPicPr>
        <p:blipFill>
          <a:blip r:embed="rId4">
            <a:alphaModFix amt="20000"/>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50417" y="2900149"/>
            <a:ext cx="12292835" cy="3957851"/>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fld id="{6C53781C-E1F6-4315-A39D-61273F2E0596}" type="slidenum">
              <a:rPr lang="zh-CN" altLang="en-US" smtClean="0"/>
              <a:t>‹#›</a:t>
            </a:fld>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空白（lowpoly）">
    <p:spTree>
      <p:nvGrpSpPr>
        <p:cNvPr id="1" name=""/>
        <p:cNvGrpSpPr/>
        <p:nvPr/>
      </p:nvGrpSpPr>
      <p:grpSpPr>
        <a:xfrm>
          <a:off x="0" y="0"/>
          <a:ext cx="0" cy="0"/>
          <a:chOff x="0" y="0"/>
          <a:chExt cx="0" cy="0"/>
        </a:xfrm>
      </p:grpSpPr>
      <p:pic>
        <p:nvPicPr>
          <p:cNvPr id="5" name="图片 4" descr="图片包含 建筑物, 圆屋顶, 地板&#10;&#10;描述已自动生成"/>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 y="0"/>
            <a:ext cx="12188951" cy="6858000"/>
          </a:xfrm>
          <a:prstGeom prst="rect">
            <a:avLst/>
          </a:prstGeom>
        </p:spPr>
      </p:pic>
      <p:sp>
        <p:nvSpPr>
          <p:cNvPr id="3" name="灯片编号占位符 2"/>
          <p:cNvSpPr>
            <a:spLocks noGrp="1"/>
          </p:cNvSpPr>
          <p:nvPr>
            <p:ph type="sldNum" sz="quarter" idx="10"/>
          </p:nvPr>
        </p:nvSpPr>
        <p:spPr/>
        <p:txBody>
          <a:bodyPr/>
          <a:lstStyle/>
          <a:p>
            <a:fld id="{6C53781C-E1F6-4315-A39D-61273F2E0596}" type="slidenum">
              <a:rPr lang="zh-CN" altLang="en-US" smtClean="0"/>
              <a:t>‹#›</a:t>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fld id="{548644C6-89F0-466C-949F-E70AD72679A8}"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1_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灯片编号占位符 2"/>
          <p:cNvSpPr>
            <a:spLocks noGrp="1"/>
          </p:cNvSpPr>
          <p:nvPr>
            <p:ph type="sldNum" sz="quarter" idx="10"/>
          </p:nvPr>
        </p:nvSpPr>
        <p:spPr/>
        <p:txBody>
          <a:bodyPr/>
          <a:lstStyle/>
          <a:p>
            <a:fld id="{548644C6-89F0-466C-949F-E70AD72679A8}"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封面2">
    <p:spTree>
      <p:nvGrpSpPr>
        <p:cNvPr id="1" name=""/>
        <p:cNvGrpSpPr/>
        <p:nvPr/>
      </p:nvGrpSpPr>
      <p:grpSpPr>
        <a:xfrm>
          <a:off x="0" y="0"/>
          <a:ext cx="0" cy="0"/>
          <a:chOff x="0" y="0"/>
          <a:chExt cx="0" cy="0"/>
        </a:xfrm>
      </p:grpSpPr>
      <p:sp>
        <p:nvSpPr>
          <p:cNvPr id="4" name="图片占位符 3"/>
          <p:cNvSpPr>
            <a:spLocks noGrp="1"/>
          </p:cNvSpPr>
          <p:nvPr>
            <p:ph type="pic" sz="quarter" idx="12"/>
          </p:nvPr>
        </p:nvSpPr>
        <p:spPr>
          <a:xfrm>
            <a:off x="0" y="749300"/>
            <a:ext cx="12203394" cy="3191932"/>
          </a:xfrm>
          <a:prstGeom prst="rect">
            <a:avLst/>
          </a:prstGeom>
        </p:spPr>
        <p:txBody>
          <a:bodyPr/>
          <a:lstStyle/>
          <a:p>
            <a:endParaRPr lang="zh-CN" altLang="en-US"/>
          </a:p>
        </p:txBody>
      </p:sp>
      <p:pic>
        <p:nvPicPr>
          <p:cNvPr id="8" name="图片 7" descr="图片包含 建筑物&#10;&#10;自动生成的说明"/>
          <p:cNvPicPr>
            <a:picLocks noChangeAspect="1"/>
          </p:cNvPicPr>
          <p:nvPr userDrawn="1"/>
        </p:nvPicPr>
        <p:blipFill>
          <a:blip r:embed="rId2">
            <a:alphaModFix amt="5000"/>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50417" y="2900149"/>
            <a:ext cx="12292835" cy="3957851"/>
          </a:xfrm>
          <a:prstGeom prst="rect">
            <a:avLst/>
          </a:prstGeom>
        </p:spPr>
      </p:pic>
      <p:pic>
        <p:nvPicPr>
          <p:cNvPr id="10" name="图片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2913" y="51177"/>
            <a:ext cx="2169174" cy="713098"/>
          </a:xfrm>
          <a:prstGeom prst="rect">
            <a:avLst/>
          </a:prstGeom>
        </p:spPr>
      </p:pic>
      <p:sp>
        <p:nvSpPr>
          <p:cNvPr id="22" name="标题 1"/>
          <p:cNvSpPr>
            <a:spLocks noGrp="1"/>
          </p:cNvSpPr>
          <p:nvPr>
            <p:ph type="title" hasCustomPrompt="1"/>
          </p:nvPr>
        </p:nvSpPr>
        <p:spPr>
          <a:xfrm>
            <a:off x="1069561" y="3383857"/>
            <a:ext cx="10052879" cy="1060855"/>
          </a:xfrm>
          <a:prstGeom prst="rect">
            <a:avLst/>
          </a:prstGeom>
          <a:solidFill>
            <a:schemeClr val="bg1"/>
          </a:solidFill>
          <a:effectLst>
            <a:outerShdw blurRad="50800" dist="38100" dir="2700000" algn="tl" rotWithShape="0">
              <a:prstClr val="black">
                <a:alpha val="40000"/>
              </a:prstClr>
            </a:outerShdw>
          </a:effectLst>
        </p:spPr>
        <p:txBody>
          <a:bodyPr anchor="ctr">
            <a:noAutofit/>
          </a:bodyPr>
          <a:lstStyle>
            <a:lvl1pPr algn="ctr">
              <a:defRPr sz="5400" b="1">
                <a:solidFill>
                  <a:schemeClr val="accent1"/>
                </a:solidFill>
              </a:defRPr>
            </a:lvl1pPr>
          </a:lstStyle>
          <a:p>
            <a:r>
              <a:rPr lang="zh-CN" altLang="en-US" dirty="0"/>
              <a:t>单击此处编辑标题样式</a:t>
            </a:r>
          </a:p>
        </p:txBody>
      </p:sp>
      <p:sp>
        <p:nvSpPr>
          <p:cNvPr id="26" name="内容占位符 25"/>
          <p:cNvSpPr>
            <a:spLocks noGrp="1"/>
          </p:cNvSpPr>
          <p:nvPr>
            <p:ph sz="quarter" idx="10" hasCustomPrompt="1"/>
          </p:nvPr>
        </p:nvSpPr>
        <p:spPr>
          <a:xfrm>
            <a:off x="4644345" y="5798690"/>
            <a:ext cx="2903311" cy="454025"/>
          </a:xfrm>
          <a:prstGeom prst="rect">
            <a:avLst/>
          </a:prstGeom>
        </p:spPr>
        <p:txBody>
          <a:bodyPr anchor="ctr"/>
          <a:lstStyle>
            <a:lvl1pPr marL="0" indent="0" algn="ctr">
              <a:lnSpc>
                <a:spcPct val="100000"/>
              </a:lnSpc>
              <a:buNone/>
              <a:defRPr sz="2400">
                <a:solidFill>
                  <a:schemeClr val="accent2"/>
                </a:solidFill>
              </a:defRPr>
            </a:lvl1pPr>
          </a:lstStyle>
          <a:p>
            <a:pPr lvl="0"/>
            <a:fld id="{C6124F18-99FF-4E25-B026-C95B196756F6}" type="datetime2">
              <a:rPr lang="zh-CN" altLang="en-US" smtClean="0"/>
              <a:t>​</a:t>
            </a:fld>
            <a:endParaRPr lang="zh-CN" altLang="en-US" dirty="0"/>
          </a:p>
        </p:txBody>
      </p:sp>
      <p:sp>
        <p:nvSpPr>
          <p:cNvPr id="32" name="文本占位符 31"/>
          <p:cNvSpPr>
            <a:spLocks noGrp="1"/>
          </p:cNvSpPr>
          <p:nvPr>
            <p:ph type="body" sz="quarter" idx="11"/>
          </p:nvPr>
        </p:nvSpPr>
        <p:spPr>
          <a:xfrm>
            <a:off x="4034910" y="5052868"/>
            <a:ext cx="4122181" cy="598488"/>
          </a:xfrm>
          <a:prstGeom prst="rect">
            <a:avLst/>
          </a:prstGeom>
        </p:spPr>
        <p:txBody>
          <a:bodyPr anchor="ctr"/>
          <a:lstStyle>
            <a:lvl1pPr marL="0" indent="0" algn="ctr">
              <a:lnSpc>
                <a:spcPct val="100000"/>
              </a:lnSpc>
              <a:buNone/>
              <a:defRPr sz="3200" b="1">
                <a:solidFill>
                  <a:schemeClr val="accent2"/>
                </a:solidFill>
              </a:defRPr>
            </a:lvl1pPr>
          </a:lstStyle>
          <a:p>
            <a:pPr lvl="0"/>
            <a:endParaRPr lang="zh-CN" altLang="en-US" dirty="0"/>
          </a:p>
        </p:txBody>
      </p:sp>
      <p:pic>
        <p:nvPicPr>
          <p:cNvPr id="35" name="图片 34"/>
          <p:cNvPicPr>
            <a:picLocks noChangeAspect="1"/>
          </p:cNvPicPr>
          <p:nvPr userDrawn="1"/>
        </p:nvPicPr>
        <p:blipFill rotWithShape="1">
          <a:blip r:embed="rId4" cstate="print"/>
          <a:srcRect l="74359" r="1346"/>
          <a:stretch>
            <a:fillRect/>
          </a:stretch>
        </p:blipFill>
        <p:spPr>
          <a:xfrm>
            <a:off x="8870172" y="274183"/>
            <a:ext cx="3002280" cy="411617"/>
          </a:xfrm>
          <a:prstGeom prst="rect">
            <a:avLst/>
          </a:prstGeom>
        </p:spPr>
      </p:pic>
      <p:grpSp>
        <p:nvGrpSpPr>
          <p:cNvPr id="2" name="组合 1"/>
          <p:cNvGrpSpPr/>
          <p:nvPr userDrawn="1"/>
        </p:nvGrpSpPr>
        <p:grpSpPr>
          <a:xfrm>
            <a:off x="3352562" y="6252715"/>
            <a:ext cx="5486876" cy="406590"/>
            <a:chOff x="3352562" y="6073254"/>
            <a:chExt cx="5486876" cy="406590"/>
          </a:xfrm>
        </p:grpSpPr>
        <p:pic>
          <p:nvPicPr>
            <p:cNvPr id="18" name="图片 17"/>
            <p:cNvPicPr>
              <a:picLocks noChangeAspect="1"/>
            </p:cNvPicPr>
            <p:nvPr userDrawn="1"/>
          </p:nvPicPr>
          <p:blipFill rotWithShape="1">
            <a:blip r:embed="rId5">
              <a:alphaModFix amt="35000"/>
            </a:blip>
            <a:srcRect t="9831" b="36385"/>
            <a:stretch>
              <a:fillRect/>
            </a:stretch>
          </p:blipFill>
          <p:spPr>
            <a:xfrm>
              <a:off x="3352562" y="6073254"/>
              <a:ext cx="5486876" cy="406590"/>
            </a:xfrm>
            <a:prstGeom prst="rect">
              <a:avLst/>
            </a:prstGeom>
          </p:spPr>
        </p:pic>
        <p:sp>
          <p:nvSpPr>
            <p:cNvPr id="37" name="椭圆 36"/>
            <p:cNvSpPr/>
            <p:nvPr userDrawn="1"/>
          </p:nvSpPr>
          <p:spPr>
            <a:xfrm>
              <a:off x="6051000" y="6259222"/>
              <a:ext cx="90000" cy="9000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封面3">
    <p:spTree>
      <p:nvGrpSpPr>
        <p:cNvPr id="1" name=""/>
        <p:cNvGrpSpPr/>
        <p:nvPr/>
      </p:nvGrpSpPr>
      <p:grpSpPr>
        <a:xfrm>
          <a:off x="0" y="0"/>
          <a:ext cx="0" cy="0"/>
          <a:chOff x="0" y="0"/>
          <a:chExt cx="0" cy="0"/>
        </a:xfrm>
      </p:grpSpPr>
      <p:pic>
        <p:nvPicPr>
          <p:cNvPr id="12" name="图片 11" descr="图片包含 建筑物, 圆屋顶, 地板&#10;&#10;描述已自动生成"/>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 y="0"/>
            <a:ext cx="12188951" cy="6858000"/>
          </a:xfrm>
          <a:prstGeom prst="rect">
            <a:avLst/>
          </a:prstGeom>
        </p:spPr>
      </p:pic>
      <p:sp>
        <p:nvSpPr>
          <p:cNvPr id="5" name="平行四边形 4"/>
          <p:cNvSpPr/>
          <p:nvPr userDrawn="1"/>
        </p:nvSpPr>
        <p:spPr>
          <a:xfrm>
            <a:off x="4144710" y="1537750"/>
            <a:ext cx="8047290" cy="3189811"/>
          </a:xfrm>
          <a:prstGeom prst="parallelogram">
            <a:avLst>
              <a:gd name="adj" fmla="val 0"/>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descr="图片包含 建筑物&#10;&#10;自动生成的说明"/>
          <p:cNvPicPr>
            <a:picLocks noChangeAspect="1"/>
          </p:cNvPicPr>
          <p:nvPr userDrawn="1"/>
        </p:nvPicPr>
        <p:blipFill>
          <a:blip r:embed="rId3" cstate="print">
            <a:alphaModFix amt="10000"/>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4439986" y="2142500"/>
            <a:ext cx="8047290" cy="2590938"/>
          </a:xfrm>
          <a:prstGeom prst="rect">
            <a:avLst/>
          </a:prstGeom>
        </p:spPr>
      </p:pic>
      <p:sp>
        <p:nvSpPr>
          <p:cNvPr id="22" name="标题 1"/>
          <p:cNvSpPr>
            <a:spLocks noGrp="1"/>
          </p:cNvSpPr>
          <p:nvPr>
            <p:ph type="title" hasCustomPrompt="1"/>
          </p:nvPr>
        </p:nvSpPr>
        <p:spPr>
          <a:xfrm>
            <a:off x="5281297" y="2602227"/>
            <a:ext cx="6426437" cy="1060855"/>
          </a:xfrm>
          <a:prstGeom prst="rect">
            <a:avLst/>
          </a:prstGeom>
          <a:noFill/>
          <a:effectLst/>
        </p:spPr>
        <p:txBody>
          <a:bodyPr anchor="ctr">
            <a:noAutofit/>
          </a:bodyPr>
          <a:lstStyle>
            <a:lvl1pPr algn="ctr">
              <a:defRPr sz="4000" b="1">
                <a:solidFill>
                  <a:schemeClr val="accent1"/>
                </a:solidFill>
              </a:defRPr>
            </a:lvl1pPr>
          </a:lstStyle>
          <a:p>
            <a:r>
              <a:rPr lang="zh-CN" altLang="en-US" dirty="0"/>
              <a:t>单击此处编辑标题样式</a:t>
            </a:r>
          </a:p>
        </p:txBody>
      </p:sp>
      <p:sp>
        <p:nvSpPr>
          <p:cNvPr id="26" name="内容占位符 25"/>
          <p:cNvSpPr>
            <a:spLocks noGrp="1"/>
          </p:cNvSpPr>
          <p:nvPr>
            <p:ph sz="quarter" idx="10" hasCustomPrompt="1"/>
          </p:nvPr>
        </p:nvSpPr>
        <p:spPr>
          <a:xfrm>
            <a:off x="7341280" y="4870088"/>
            <a:ext cx="2244701" cy="454025"/>
          </a:xfrm>
          <a:prstGeom prst="rect">
            <a:avLst/>
          </a:prstGeom>
        </p:spPr>
        <p:txBody>
          <a:bodyPr anchor="ctr"/>
          <a:lstStyle>
            <a:lvl1pPr marL="0" indent="0" algn="ctr">
              <a:lnSpc>
                <a:spcPct val="100000"/>
              </a:lnSpc>
              <a:buNone/>
              <a:defRPr sz="1800">
                <a:solidFill>
                  <a:schemeClr val="accent2"/>
                </a:solidFill>
              </a:defRPr>
            </a:lvl1pPr>
          </a:lstStyle>
          <a:p>
            <a:pPr lvl="0"/>
            <a:fld id="{C6124F18-99FF-4E25-B026-C95B196756F6}" type="datetime2">
              <a:rPr lang="zh-CN" altLang="en-US" smtClean="0"/>
              <a:t>​</a:t>
            </a:fld>
            <a:endParaRPr lang="zh-CN" altLang="en-US" dirty="0"/>
          </a:p>
        </p:txBody>
      </p:sp>
      <p:sp>
        <p:nvSpPr>
          <p:cNvPr id="32" name="文本占位符 31"/>
          <p:cNvSpPr>
            <a:spLocks noGrp="1"/>
          </p:cNvSpPr>
          <p:nvPr>
            <p:ph type="body" sz="quarter" idx="11"/>
          </p:nvPr>
        </p:nvSpPr>
        <p:spPr>
          <a:xfrm>
            <a:off x="6819584" y="3810704"/>
            <a:ext cx="3349862" cy="598488"/>
          </a:xfrm>
          <a:prstGeom prst="rect">
            <a:avLst/>
          </a:prstGeom>
        </p:spPr>
        <p:txBody>
          <a:bodyPr anchor="ctr"/>
          <a:lstStyle>
            <a:lvl1pPr marL="0" indent="0" algn="ctr">
              <a:lnSpc>
                <a:spcPct val="100000"/>
              </a:lnSpc>
              <a:buNone/>
              <a:defRPr sz="2400" b="1">
                <a:solidFill>
                  <a:schemeClr val="accent2"/>
                </a:solidFill>
              </a:defRPr>
            </a:lvl1pPr>
          </a:lstStyle>
          <a:p>
            <a:pPr lvl="0"/>
            <a:endParaRPr lang="zh-CN" altLang="en-US" dirty="0"/>
          </a:p>
        </p:txBody>
      </p:sp>
      <p:sp>
        <p:nvSpPr>
          <p:cNvPr id="15" name="图片占位符 14"/>
          <p:cNvSpPr>
            <a:spLocks noGrp="1"/>
          </p:cNvSpPr>
          <p:nvPr>
            <p:ph type="pic" sz="quarter" idx="12"/>
          </p:nvPr>
        </p:nvSpPr>
        <p:spPr>
          <a:xfrm>
            <a:off x="0" y="1119382"/>
            <a:ext cx="6323888" cy="4026547"/>
          </a:xfrm>
          <a:custGeom>
            <a:avLst/>
            <a:gdLst>
              <a:gd name="connsiteX0" fmla="*/ 0 w 4827208"/>
              <a:gd name="connsiteY0" fmla="*/ 0 h 3236615"/>
              <a:gd name="connsiteX1" fmla="*/ 4827208 w 4827208"/>
              <a:gd name="connsiteY1" fmla="*/ 0 h 3236615"/>
              <a:gd name="connsiteX2" fmla="*/ 3218537 w 4827208"/>
              <a:gd name="connsiteY2" fmla="*/ 3236615 h 3236615"/>
              <a:gd name="connsiteX3" fmla="*/ 0 w 4827208"/>
              <a:gd name="connsiteY3" fmla="*/ 3236615 h 3236615"/>
            </a:gdLst>
            <a:ahLst/>
            <a:cxnLst>
              <a:cxn ang="0">
                <a:pos x="connsiteX0" y="connsiteY0"/>
              </a:cxn>
              <a:cxn ang="0">
                <a:pos x="connsiteX1" y="connsiteY1"/>
              </a:cxn>
              <a:cxn ang="0">
                <a:pos x="connsiteX2" y="connsiteY2"/>
              </a:cxn>
              <a:cxn ang="0">
                <a:pos x="connsiteX3" y="connsiteY3"/>
              </a:cxn>
            </a:cxnLst>
            <a:rect l="l" t="t" r="r" b="b"/>
            <a:pathLst>
              <a:path w="4827208" h="3236615">
                <a:moveTo>
                  <a:pt x="0" y="0"/>
                </a:moveTo>
                <a:lnTo>
                  <a:pt x="4827208" y="0"/>
                </a:lnTo>
                <a:lnTo>
                  <a:pt x="3218537" y="3236615"/>
                </a:lnTo>
                <a:lnTo>
                  <a:pt x="0" y="3236615"/>
                </a:lnTo>
                <a:close/>
              </a:path>
            </a:pathLst>
          </a:custGeom>
          <a:effectLst>
            <a:outerShdw blurRad="50800" dist="38100" dir="2700000" algn="tl" rotWithShape="0">
              <a:prstClr val="black">
                <a:alpha val="40000"/>
              </a:prstClr>
            </a:outerShdw>
          </a:effectLst>
        </p:spPr>
        <p:txBody>
          <a:bodyPr wrap="square">
            <a:noAutofit/>
          </a:bodyPr>
          <a:lstStyle/>
          <a:p>
            <a:endParaRPr lang="zh-CN" altLang="en-US"/>
          </a:p>
        </p:txBody>
      </p:sp>
      <p:pic>
        <p:nvPicPr>
          <p:cNvPr id="6" name="图片 5"/>
          <p:cNvPicPr>
            <a:picLocks noChangeAspect="1"/>
          </p:cNvPicPr>
          <p:nvPr userDrawn="1"/>
        </p:nvPicPr>
        <p:blipFill>
          <a:blip r:embed="rId4"/>
          <a:stretch>
            <a:fillRect/>
          </a:stretch>
        </p:blipFill>
        <p:spPr>
          <a:xfrm>
            <a:off x="6524558" y="4410381"/>
            <a:ext cx="3935296" cy="209291"/>
          </a:xfrm>
          <a:prstGeom prst="rect">
            <a:avLst/>
          </a:prstGeom>
        </p:spPr>
      </p:pic>
      <p:pic>
        <p:nvPicPr>
          <p:cNvPr id="24" name="图片 2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22913" y="51177"/>
            <a:ext cx="2169174" cy="713098"/>
          </a:xfrm>
          <a:prstGeom prst="rect">
            <a:avLst/>
          </a:prstGeom>
        </p:spPr>
      </p:pic>
      <p:pic>
        <p:nvPicPr>
          <p:cNvPr id="27" name="图片 26"/>
          <p:cNvPicPr>
            <a:picLocks noChangeAspect="1"/>
          </p:cNvPicPr>
          <p:nvPr userDrawn="1"/>
        </p:nvPicPr>
        <p:blipFill rotWithShape="1">
          <a:blip r:embed="rId6" cstate="print"/>
          <a:srcRect r="1346"/>
          <a:stretch>
            <a:fillRect/>
          </a:stretch>
        </p:blipFill>
        <p:spPr>
          <a:xfrm>
            <a:off x="516" y="6041797"/>
            <a:ext cx="12166903" cy="411617"/>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目录-1">
    <p:spTree>
      <p:nvGrpSpPr>
        <p:cNvPr id="1" name=""/>
        <p:cNvGrpSpPr/>
        <p:nvPr/>
      </p:nvGrpSpPr>
      <p:grpSpPr>
        <a:xfrm>
          <a:off x="0" y="0"/>
          <a:ext cx="0" cy="0"/>
          <a:chOff x="0" y="0"/>
          <a:chExt cx="0" cy="0"/>
        </a:xfrm>
      </p:grpSpPr>
      <p:pic>
        <p:nvPicPr>
          <p:cNvPr id="14" name="图片 13" descr="图片包含 建筑物, 圆屋顶, 地板&#10;&#10;描述已自动生成"/>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 y="0"/>
            <a:ext cx="12188951" cy="6858000"/>
          </a:xfrm>
          <a:prstGeom prst="rect">
            <a:avLst/>
          </a:prstGeom>
        </p:spPr>
      </p:pic>
      <p:grpSp>
        <p:nvGrpSpPr>
          <p:cNvPr id="4" name="组合 3"/>
          <p:cNvGrpSpPr/>
          <p:nvPr userDrawn="1"/>
        </p:nvGrpSpPr>
        <p:grpSpPr>
          <a:xfrm>
            <a:off x="304800" y="2455636"/>
            <a:ext cx="4122059" cy="1462680"/>
            <a:chOff x="304800" y="2709636"/>
            <a:chExt cx="4122059" cy="1462680"/>
          </a:xfrm>
        </p:grpSpPr>
        <p:grpSp>
          <p:nvGrpSpPr>
            <p:cNvPr id="5" name="组合 4"/>
            <p:cNvGrpSpPr/>
            <p:nvPr/>
          </p:nvGrpSpPr>
          <p:grpSpPr>
            <a:xfrm>
              <a:off x="304800" y="2709636"/>
              <a:ext cx="4122059" cy="1462680"/>
              <a:chOff x="667656" y="1497651"/>
              <a:chExt cx="4122059" cy="1462680"/>
            </a:xfrm>
          </p:grpSpPr>
          <p:grpSp>
            <p:nvGrpSpPr>
              <p:cNvPr id="7" name="组合 6"/>
              <p:cNvGrpSpPr/>
              <p:nvPr/>
            </p:nvGrpSpPr>
            <p:grpSpPr>
              <a:xfrm>
                <a:off x="667656" y="1497651"/>
                <a:ext cx="4122059" cy="1438728"/>
                <a:chOff x="537028" y="1493158"/>
                <a:chExt cx="4122059" cy="1438728"/>
              </a:xfrm>
            </p:grpSpPr>
            <p:sp>
              <p:nvSpPr>
                <p:cNvPr id="10" name="矩形 9"/>
                <p:cNvSpPr/>
                <p:nvPr/>
              </p:nvSpPr>
              <p:spPr>
                <a:xfrm>
                  <a:off x="537029" y="1493158"/>
                  <a:ext cx="4122058" cy="1438728"/>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descr="图片包含 建筑物&#10;&#10;自动生成的说明"/>
                <p:cNvPicPr>
                  <a:picLocks noChangeAspect="1"/>
                </p:cNvPicPr>
                <p:nvPr/>
              </p:nvPicPr>
              <p:blipFill>
                <a:blip r:embed="rId3" cstate="print">
                  <a:alphaModFix amt="25000"/>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537028" y="1604731"/>
                  <a:ext cx="4122058" cy="1327155"/>
                </a:xfrm>
                <a:prstGeom prst="rect">
                  <a:avLst/>
                </a:prstGeom>
                <a:effectLst/>
              </p:spPr>
            </p:pic>
          </p:grpSp>
          <p:sp>
            <p:nvSpPr>
              <p:cNvPr id="8" name="文本框 7"/>
              <p:cNvSpPr txBox="1"/>
              <p:nvPr/>
            </p:nvSpPr>
            <p:spPr>
              <a:xfrm>
                <a:off x="2387598" y="1755350"/>
                <a:ext cx="2235199" cy="923330"/>
              </a:xfrm>
              <a:prstGeom prst="rect">
                <a:avLst/>
              </a:prstGeom>
              <a:noFill/>
            </p:spPr>
            <p:txBody>
              <a:bodyPr wrap="square" rtlCol="0">
                <a:spAutoFit/>
              </a:bodyPr>
              <a:lstStyle/>
              <a:p>
                <a:pPr algn="ctr"/>
                <a:r>
                  <a:rPr lang="zh-CN" altLang="en-US" sz="5400" b="1" dirty="0">
                    <a:solidFill>
                      <a:schemeClr val="accent1"/>
                    </a:solidFill>
                  </a:rPr>
                  <a:t>目  录</a:t>
                </a:r>
              </a:p>
            </p:txBody>
          </p:sp>
          <p:sp>
            <p:nvSpPr>
              <p:cNvPr id="9" name="矩形 8"/>
              <p:cNvSpPr/>
              <p:nvPr/>
            </p:nvSpPr>
            <p:spPr>
              <a:xfrm rot="16200000">
                <a:off x="2683685" y="854302"/>
                <a:ext cx="90000" cy="4122058"/>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3887" y="2871509"/>
              <a:ext cx="1590855" cy="1114981"/>
            </a:xfrm>
            <a:prstGeom prst="rect">
              <a:avLst/>
            </a:prstGeom>
          </p:spPr>
        </p:pic>
      </p:grpSp>
      <p:sp>
        <p:nvSpPr>
          <p:cNvPr id="13" name="图片占位符 12"/>
          <p:cNvSpPr>
            <a:spLocks noGrp="1"/>
          </p:cNvSpPr>
          <p:nvPr>
            <p:ph type="pic" sz="quarter" idx="10"/>
          </p:nvPr>
        </p:nvSpPr>
        <p:spPr>
          <a:xfrm>
            <a:off x="5772150" y="0"/>
            <a:ext cx="6419850" cy="6858000"/>
          </a:xfrm>
          <a:prstGeom prst="rect">
            <a:avLst/>
          </a:prstGeom>
        </p:spPr>
        <p:txBody>
          <a:bodyPr/>
          <a:lstStyle/>
          <a:p>
            <a:endParaRPr lang="zh-CN" altLang="en-US"/>
          </a:p>
        </p:txBody>
      </p:sp>
      <p:sp>
        <p:nvSpPr>
          <p:cNvPr id="22" name="矩形 21"/>
          <p:cNvSpPr/>
          <p:nvPr userDrawn="1"/>
        </p:nvSpPr>
        <p:spPr>
          <a:xfrm flipV="1">
            <a:off x="5672624" y="0"/>
            <a:ext cx="90000" cy="6858000"/>
          </a:xfrm>
          <a:prstGeom prst="rect">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目录-2">
    <p:spTree>
      <p:nvGrpSpPr>
        <p:cNvPr id="1" name=""/>
        <p:cNvGrpSpPr/>
        <p:nvPr/>
      </p:nvGrpSpPr>
      <p:grpSpPr>
        <a:xfrm>
          <a:off x="0" y="0"/>
          <a:ext cx="0" cy="0"/>
          <a:chOff x="0" y="0"/>
          <a:chExt cx="0" cy="0"/>
        </a:xfrm>
      </p:grpSpPr>
      <p:pic>
        <p:nvPicPr>
          <p:cNvPr id="15" name="图片 14" descr="图片包含 建筑物, 圆屋顶, 地板&#10;&#10;描述已自动生成"/>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 y="0"/>
            <a:ext cx="12188951" cy="6858000"/>
          </a:xfrm>
          <a:prstGeom prst="rect">
            <a:avLst/>
          </a:prstGeom>
        </p:spPr>
      </p:pic>
      <p:grpSp>
        <p:nvGrpSpPr>
          <p:cNvPr id="5" name="组合 4"/>
          <p:cNvGrpSpPr/>
          <p:nvPr/>
        </p:nvGrpSpPr>
        <p:grpSpPr>
          <a:xfrm>
            <a:off x="4034970" y="685800"/>
            <a:ext cx="4122060" cy="1462680"/>
            <a:chOff x="667655" y="1497651"/>
            <a:chExt cx="4122060" cy="1462680"/>
          </a:xfrm>
        </p:grpSpPr>
        <p:grpSp>
          <p:nvGrpSpPr>
            <p:cNvPr id="7" name="组合 6"/>
            <p:cNvGrpSpPr/>
            <p:nvPr/>
          </p:nvGrpSpPr>
          <p:grpSpPr>
            <a:xfrm>
              <a:off x="667656" y="1497651"/>
              <a:ext cx="4122059" cy="1438728"/>
              <a:chOff x="537028" y="1493158"/>
              <a:chExt cx="4122059" cy="1438728"/>
            </a:xfrm>
          </p:grpSpPr>
          <p:sp>
            <p:nvSpPr>
              <p:cNvPr id="10" name="矩形 9"/>
              <p:cNvSpPr/>
              <p:nvPr/>
            </p:nvSpPr>
            <p:spPr>
              <a:xfrm>
                <a:off x="537029" y="1493158"/>
                <a:ext cx="4122058" cy="1438728"/>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descr="图片包含 建筑物&#10;&#10;自动生成的说明"/>
              <p:cNvPicPr>
                <a:picLocks noChangeAspect="1"/>
              </p:cNvPicPr>
              <p:nvPr/>
            </p:nvPicPr>
            <p:blipFill>
              <a:blip r:embed="rId3" cstate="print">
                <a:alphaModFix amt="25000"/>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537028" y="1604731"/>
                <a:ext cx="4122058" cy="1327155"/>
              </a:xfrm>
              <a:prstGeom prst="rect">
                <a:avLst/>
              </a:prstGeom>
              <a:effectLst/>
            </p:spPr>
          </p:pic>
        </p:grpSp>
        <p:sp>
          <p:nvSpPr>
            <p:cNvPr id="8" name="文本框 7"/>
            <p:cNvSpPr txBox="1"/>
            <p:nvPr/>
          </p:nvSpPr>
          <p:spPr>
            <a:xfrm>
              <a:off x="667655" y="1755350"/>
              <a:ext cx="4122059" cy="1015663"/>
            </a:xfrm>
            <a:prstGeom prst="rect">
              <a:avLst/>
            </a:prstGeom>
            <a:noFill/>
          </p:spPr>
          <p:txBody>
            <a:bodyPr wrap="square" rtlCol="0">
              <a:spAutoFit/>
            </a:bodyPr>
            <a:lstStyle/>
            <a:p>
              <a:pPr algn="ctr"/>
              <a:r>
                <a:rPr lang="zh-CN" altLang="en-US" sz="6000" b="1" dirty="0">
                  <a:solidFill>
                    <a:schemeClr val="accent1"/>
                  </a:solidFill>
                </a:rPr>
                <a:t>目         录</a:t>
              </a:r>
            </a:p>
          </p:txBody>
        </p:sp>
        <p:sp>
          <p:nvSpPr>
            <p:cNvPr id="9" name="矩形 8"/>
            <p:cNvSpPr/>
            <p:nvPr/>
          </p:nvSpPr>
          <p:spPr>
            <a:xfrm rot="16200000">
              <a:off x="2683685" y="854302"/>
              <a:ext cx="90000" cy="4122058"/>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91047" y="797373"/>
            <a:ext cx="1590855" cy="1114981"/>
          </a:xfrm>
          <a:prstGeom prst="rect">
            <a:avLst/>
          </a:prstGeom>
        </p:spPr>
      </p:pic>
      <p:sp>
        <p:nvSpPr>
          <p:cNvPr id="13" name="图片占位符 12"/>
          <p:cNvSpPr>
            <a:spLocks noGrp="1"/>
          </p:cNvSpPr>
          <p:nvPr userDrawn="1">
            <p:ph type="pic" sz="quarter" idx="10"/>
          </p:nvPr>
        </p:nvSpPr>
        <p:spPr>
          <a:xfrm>
            <a:off x="-19050" y="3428999"/>
            <a:ext cx="12211050" cy="3428999"/>
          </a:xfrm>
          <a:prstGeom prst="rect">
            <a:avLst/>
          </a:prstGeom>
        </p:spPr>
        <p:txBody>
          <a:bodyPr/>
          <a:lstStyle/>
          <a:p>
            <a:endParaRPr lang="zh-CN" altLang="en-US"/>
          </a:p>
        </p:txBody>
      </p:sp>
      <p:sp>
        <p:nvSpPr>
          <p:cNvPr id="14" name="矩形 13"/>
          <p:cNvSpPr/>
          <p:nvPr userDrawn="1"/>
        </p:nvSpPr>
        <p:spPr>
          <a:xfrm rot="16200000" flipV="1">
            <a:off x="6051001" y="-2738344"/>
            <a:ext cx="90000" cy="12198901"/>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章节过渡页">
    <p:spTree>
      <p:nvGrpSpPr>
        <p:cNvPr id="1" name=""/>
        <p:cNvGrpSpPr/>
        <p:nvPr/>
      </p:nvGrpSpPr>
      <p:grpSpPr>
        <a:xfrm>
          <a:off x="0" y="0"/>
          <a:ext cx="0" cy="0"/>
          <a:chOff x="0" y="0"/>
          <a:chExt cx="0" cy="0"/>
        </a:xfrm>
      </p:grpSpPr>
      <p:pic>
        <p:nvPicPr>
          <p:cNvPr id="8" name="图片 7" descr="图片包含 建筑物, 圆屋顶, 地板&#10;&#10;描述已自动生成"/>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 y="0"/>
            <a:ext cx="12188951" cy="6858000"/>
          </a:xfrm>
          <a:prstGeom prst="rect">
            <a:avLst/>
          </a:prstGeom>
        </p:spPr>
      </p:pic>
      <p:sp>
        <p:nvSpPr>
          <p:cNvPr id="42" name="矩形 41"/>
          <p:cNvSpPr/>
          <p:nvPr userDrawn="1"/>
        </p:nvSpPr>
        <p:spPr>
          <a:xfrm rot="16200000">
            <a:off x="6051000" y="-2616750"/>
            <a:ext cx="90000" cy="12192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图片占位符 33"/>
          <p:cNvSpPr>
            <a:spLocks noGrp="1"/>
          </p:cNvSpPr>
          <p:nvPr>
            <p:ph type="pic" sz="quarter" idx="10"/>
          </p:nvPr>
        </p:nvSpPr>
        <p:spPr>
          <a:xfrm>
            <a:off x="0" y="-19050"/>
            <a:ext cx="12192000" cy="3442348"/>
          </a:xfrm>
          <a:prstGeom prst="rect">
            <a:avLst/>
          </a:prstGeom>
        </p:spPr>
        <p:txBody>
          <a:bodyPr/>
          <a:lstStyle/>
          <a:p>
            <a:endParaRPr lang="zh-CN" altLang="en-US" dirty="0"/>
          </a:p>
        </p:txBody>
      </p:sp>
      <p:sp>
        <p:nvSpPr>
          <p:cNvPr id="14" name="标题 13"/>
          <p:cNvSpPr>
            <a:spLocks noGrp="1"/>
          </p:cNvSpPr>
          <p:nvPr>
            <p:ph type="title"/>
          </p:nvPr>
        </p:nvSpPr>
        <p:spPr>
          <a:xfrm>
            <a:off x="4654075" y="3047028"/>
            <a:ext cx="6489700" cy="775349"/>
          </a:xfrm>
          <a:prstGeom prst="rect">
            <a:avLst/>
          </a:prstGeom>
          <a:solidFill>
            <a:schemeClr val="bg1"/>
          </a:solidFill>
          <a:effectLst>
            <a:outerShdw blurRad="50800" dist="38100" dir="2700000" algn="tl" rotWithShape="0">
              <a:prstClr val="black">
                <a:alpha val="40000"/>
              </a:prstClr>
            </a:outerShdw>
          </a:effectLst>
        </p:spPr>
        <p:txBody>
          <a:bodyPr anchor="ctr"/>
          <a:lstStyle>
            <a:lvl1pPr algn="ctr">
              <a:defRPr sz="4000" b="1">
                <a:solidFill>
                  <a:schemeClr val="accent1"/>
                </a:solidFill>
              </a:defRPr>
            </a:lvl1pPr>
          </a:lstStyle>
          <a:p>
            <a:r>
              <a:rPr lang="zh-CN" altLang="en-US" dirty="0"/>
              <a:t>单击此处编辑母版标题样式</a:t>
            </a:r>
          </a:p>
        </p:txBody>
      </p:sp>
      <p:pic>
        <p:nvPicPr>
          <p:cNvPr id="35" name="图片 34"/>
          <p:cNvPicPr>
            <a:picLocks noChangeAspect="1"/>
          </p:cNvPicPr>
          <p:nvPr userDrawn="1"/>
        </p:nvPicPr>
        <p:blipFill rotWithShape="1">
          <a:blip r:embed="rId3" cstate="print"/>
          <a:srcRect r="1346"/>
          <a:stretch>
            <a:fillRect/>
          </a:stretch>
        </p:blipFill>
        <p:spPr>
          <a:xfrm>
            <a:off x="516" y="6041797"/>
            <a:ext cx="12166903" cy="411617"/>
          </a:xfrm>
          <a:prstGeom prst="rect">
            <a:avLst/>
          </a:prstGeom>
        </p:spPr>
      </p:pic>
      <p:sp>
        <p:nvSpPr>
          <p:cNvPr id="39" name="文本占位符 38"/>
          <p:cNvSpPr>
            <a:spLocks noGrp="1"/>
          </p:cNvSpPr>
          <p:nvPr>
            <p:ph type="body" sz="quarter" idx="11" hasCustomPrompt="1"/>
          </p:nvPr>
        </p:nvSpPr>
        <p:spPr>
          <a:xfrm>
            <a:off x="4654075" y="4054685"/>
            <a:ext cx="6489700" cy="1534265"/>
          </a:xfrm>
          <a:prstGeom prst="rect">
            <a:avLst/>
          </a:prstGeom>
        </p:spPr>
        <p:txBody>
          <a:bodyPr/>
          <a:lstStyle>
            <a:lvl1pPr marL="0" indent="0" algn="just">
              <a:lnSpc>
                <a:spcPct val="130000"/>
              </a:lnSpc>
              <a:buNone/>
              <a:defRPr sz="2200">
                <a:solidFill>
                  <a:schemeClr val="accent2"/>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编辑母版文本样式</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章节过渡页-2">
    <p:spTree>
      <p:nvGrpSpPr>
        <p:cNvPr id="1" name=""/>
        <p:cNvGrpSpPr/>
        <p:nvPr/>
      </p:nvGrpSpPr>
      <p:grpSpPr>
        <a:xfrm>
          <a:off x="0" y="0"/>
          <a:ext cx="0" cy="0"/>
          <a:chOff x="0" y="0"/>
          <a:chExt cx="0" cy="0"/>
        </a:xfrm>
      </p:grpSpPr>
      <p:pic>
        <p:nvPicPr>
          <p:cNvPr id="9" name="图片 8" descr="图片包含 建筑物, 圆屋顶, 地板&#10;&#10;描述已自动生成"/>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 y="0"/>
            <a:ext cx="12188951" cy="6858000"/>
          </a:xfrm>
          <a:prstGeom prst="rect">
            <a:avLst/>
          </a:prstGeom>
        </p:spPr>
      </p:pic>
      <p:sp>
        <p:nvSpPr>
          <p:cNvPr id="34" name="图片占位符 33"/>
          <p:cNvSpPr>
            <a:spLocks noGrp="1"/>
          </p:cNvSpPr>
          <p:nvPr>
            <p:ph type="pic" sz="quarter" idx="10"/>
          </p:nvPr>
        </p:nvSpPr>
        <p:spPr>
          <a:xfrm>
            <a:off x="0" y="-19050"/>
            <a:ext cx="5842000" cy="6877050"/>
          </a:xfrm>
          <a:prstGeom prst="rect">
            <a:avLst/>
          </a:prstGeom>
        </p:spPr>
        <p:txBody>
          <a:bodyPr/>
          <a:lstStyle/>
          <a:p>
            <a:endParaRPr lang="zh-CN" altLang="en-US" dirty="0"/>
          </a:p>
        </p:txBody>
      </p:sp>
      <p:sp>
        <p:nvSpPr>
          <p:cNvPr id="14" name="标题 13"/>
          <p:cNvSpPr>
            <a:spLocks noGrp="1"/>
          </p:cNvSpPr>
          <p:nvPr>
            <p:ph type="title"/>
          </p:nvPr>
        </p:nvSpPr>
        <p:spPr>
          <a:xfrm>
            <a:off x="6238874" y="3047028"/>
            <a:ext cx="5648325" cy="775349"/>
          </a:xfrm>
          <a:prstGeom prst="rect">
            <a:avLst/>
          </a:prstGeom>
          <a:solidFill>
            <a:schemeClr val="bg1"/>
          </a:solidFill>
          <a:effectLst>
            <a:outerShdw blurRad="50800" dist="38100" dir="2700000" algn="tl" rotWithShape="0">
              <a:prstClr val="black">
                <a:alpha val="40000"/>
              </a:prstClr>
            </a:outerShdw>
          </a:effectLst>
        </p:spPr>
        <p:txBody>
          <a:bodyPr anchor="ctr"/>
          <a:lstStyle>
            <a:lvl1pPr algn="ctr">
              <a:defRPr sz="4000" b="1">
                <a:solidFill>
                  <a:schemeClr val="accent1"/>
                </a:solidFill>
              </a:defRPr>
            </a:lvl1pPr>
          </a:lstStyle>
          <a:p>
            <a:r>
              <a:rPr lang="zh-CN" altLang="en-US" dirty="0"/>
              <a:t>单击此处编辑母版标题样式</a:t>
            </a:r>
          </a:p>
        </p:txBody>
      </p:sp>
      <p:sp>
        <p:nvSpPr>
          <p:cNvPr id="39" name="文本占位符 38"/>
          <p:cNvSpPr>
            <a:spLocks noGrp="1"/>
          </p:cNvSpPr>
          <p:nvPr>
            <p:ph type="body" sz="quarter" idx="11" hasCustomPrompt="1"/>
          </p:nvPr>
        </p:nvSpPr>
        <p:spPr>
          <a:xfrm>
            <a:off x="6238874" y="4054685"/>
            <a:ext cx="5648325" cy="1534265"/>
          </a:xfrm>
          <a:prstGeom prst="rect">
            <a:avLst/>
          </a:prstGeom>
        </p:spPr>
        <p:txBody>
          <a:bodyPr/>
          <a:lstStyle>
            <a:lvl1pPr marL="0" indent="0" algn="just">
              <a:lnSpc>
                <a:spcPct val="130000"/>
              </a:lnSpc>
              <a:buNone/>
              <a:defRPr sz="2200">
                <a:solidFill>
                  <a:schemeClr val="accent2"/>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编辑母版文本样式</a:t>
            </a:r>
          </a:p>
        </p:txBody>
      </p:sp>
      <p:pic>
        <p:nvPicPr>
          <p:cNvPr id="7" name="图片 6"/>
          <p:cNvPicPr>
            <a:picLocks noChangeAspect="1"/>
          </p:cNvPicPr>
          <p:nvPr userDrawn="1"/>
        </p:nvPicPr>
        <p:blipFill rotWithShape="1">
          <a:blip r:embed="rId3" cstate="print"/>
          <a:srcRect l="49487" r="1345"/>
          <a:stretch>
            <a:fillRect/>
          </a:stretch>
        </p:blipFill>
        <p:spPr>
          <a:xfrm>
            <a:off x="6238430" y="6041797"/>
            <a:ext cx="5920443" cy="411617"/>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pic>
        <p:nvPicPr>
          <p:cNvPr id="14" name="图片 13" descr="图片包含 建筑物, 圆屋顶, 地板&#10;&#10;描述已自动生成"/>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 y="0"/>
            <a:ext cx="12188951" cy="6858000"/>
          </a:xfrm>
          <a:prstGeom prst="rect">
            <a:avLst/>
          </a:prstGeom>
        </p:spPr>
      </p:pic>
      <p:sp>
        <p:nvSpPr>
          <p:cNvPr id="3" name="灯片编号占位符 2"/>
          <p:cNvSpPr>
            <a:spLocks noGrp="1"/>
          </p:cNvSpPr>
          <p:nvPr>
            <p:ph type="sldNum" sz="quarter" idx="10"/>
          </p:nvPr>
        </p:nvSpPr>
        <p:spPr/>
        <p:txBody>
          <a:bodyPr/>
          <a:lstStyle/>
          <a:p>
            <a:fld id="{6C53781C-E1F6-4315-A39D-61273F2E0596}" type="slidenum">
              <a:rPr lang="zh-CN" altLang="en-US" smtClean="0"/>
              <a:t>‹#›</a:t>
            </a:fld>
            <a:endParaRPr lang="zh-CN" altLang="en-US" dirty="0"/>
          </a:p>
        </p:txBody>
      </p:sp>
      <p:pic>
        <p:nvPicPr>
          <p:cNvPr id="4" name="图片 3"/>
          <p:cNvPicPr>
            <a:picLocks noChangeAspect="1"/>
          </p:cNvPicPr>
          <p:nvPr userDrawn="1"/>
        </p:nvPicPr>
        <p:blipFill rotWithShape="1">
          <a:blip r:embed="rId3" cstate="print"/>
          <a:srcRect r="1346"/>
          <a:stretch>
            <a:fillRect/>
          </a:stretch>
        </p:blipFill>
        <p:spPr>
          <a:xfrm>
            <a:off x="516" y="6041797"/>
            <a:ext cx="12166903" cy="411617"/>
          </a:xfrm>
          <a:prstGeom prst="rect">
            <a:avLst/>
          </a:prstGeom>
        </p:spPr>
      </p:pic>
      <p:sp>
        <p:nvSpPr>
          <p:cNvPr id="9" name="文本占位符 31"/>
          <p:cNvSpPr>
            <a:spLocks noGrp="1"/>
          </p:cNvSpPr>
          <p:nvPr>
            <p:ph type="body" sz="quarter" idx="12"/>
          </p:nvPr>
        </p:nvSpPr>
        <p:spPr>
          <a:xfrm>
            <a:off x="319056" y="6438900"/>
            <a:ext cx="4151344" cy="419100"/>
          </a:xfrm>
          <a:prstGeom prst="rect">
            <a:avLst/>
          </a:prstGeom>
        </p:spPr>
        <p:txBody>
          <a:bodyPr lIns="0" tIns="0" rIns="0" bIns="0" anchor="ctr"/>
          <a:lstStyle>
            <a:lvl1pPr marL="0" indent="0" algn="l">
              <a:lnSpc>
                <a:spcPct val="100000"/>
              </a:lnSpc>
              <a:buNone/>
              <a:defRPr sz="2000" b="0">
                <a:solidFill>
                  <a:schemeClr val="tx1">
                    <a:lumMod val="75000"/>
                    <a:lumOff val="25000"/>
                  </a:schemeClr>
                </a:solidFill>
              </a:defRPr>
            </a:lvl1pPr>
          </a:lstStyle>
          <a:p>
            <a:pPr lvl="0"/>
            <a:endParaRPr lang="zh-CN" altLang="en-US" dirty="0"/>
          </a:p>
        </p:txBody>
      </p:sp>
      <p:sp>
        <p:nvSpPr>
          <p:cNvPr id="10" name="文本占位符 31"/>
          <p:cNvSpPr>
            <a:spLocks noGrp="1"/>
          </p:cNvSpPr>
          <p:nvPr>
            <p:ph type="body" sz="quarter" idx="13"/>
          </p:nvPr>
        </p:nvSpPr>
        <p:spPr>
          <a:xfrm>
            <a:off x="4788940" y="6438900"/>
            <a:ext cx="4151344" cy="419100"/>
          </a:xfrm>
          <a:prstGeom prst="rect">
            <a:avLst/>
          </a:prstGeom>
        </p:spPr>
        <p:txBody>
          <a:bodyPr lIns="0" tIns="0" rIns="0" bIns="0" anchor="ctr"/>
          <a:lstStyle>
            <a:lvl1pPr marL="0" indent="0" algn="l">
              <a:lnSpc>
                <a:spcPct val="100000"/>
              </a:lnSpc>
              <a:buNone/>
              <a:defRPr sz="2000" b="0">
                <a:solidFill>
                  <a:schemeClr val="tx1">
                    <a:lumMod val="75000"/>
                    <a:lumOff val="25000"/>
                  </a:schemeClr>
                </a:solidFill>
              </a:defRPr>
            </a:lvl1pPr>
          </a:lstStyle>
          <a:p>
            <a:pPr lvl="0"/>
            <a:endParaRPr lang="zh-CN" altLang="en-US" dirty="0"/>
          </a:p>
        </p:txBody>
      </p:sp>
      <p:sp>
        <p:nvSpPr>
          <p:cNvPr id="19" name="平行四边形 18"/>
          <p:cNvSpPr/>
          <p:nvPr userDrawn="1"/>
        </p:nvSpPr>
        <p:spPr>
          <a:xfrm>
            <a:off x="0" y="1"/>
            <a:ext cx="12191483" cy="685800"/>
          </a:xfrm>
          <a:prstGeom prst="parallelogram">
            <a:avLst>
              <a:gd name="adj" fmla="val 4305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20" name="图片 19" descr="图片包含 户外, 标牌, 黑色&#10;&#10;自动生成的说明"/>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19056" y="73482"/>
            <a:ext cx="538838" cy="538838"/>
          </a:xfrm>
          <a:prstGeom prst="rect">
            <a:avLst/>
          </a:prstGeom>
        </p:spPr>
      </p:pic>
      <p:sp>
        <p:nvSpPr>
          <p:cNvPr id="21" name="文本占位符 31"/>
          <p:cNvSpPr>
            <a:spLocks noGrp="1"/>
          </p:cNvSpPr>
          <p:nvPr>
            <p:ph type="body" sz="quarter" idx="14"/>
          </p:nvPr>
        </p:nvSpPr>
        <p:spPr>
          <a:xfrm>
            <a:off x="1075351" y="43657"/>
            <a:ext cx="7081677" cy="598488"/>
          </a:xfrm>
          <a:prstGeom prst="rect">
            <a:avLst/>
          </a:prstGeom>
        </p:spPr>
        <p:txBody>
          <a:bodyPr anchor="ctr"/>
          <a:lstStyle>
            <a:lvl1pPr marL="0" indent="0" algn="l">
              <a:lnSpc>
                <a:spcPct val="100000"/>
              </a:lnSpc>
              <a:buNone/>
              <a:defRPr sz="3200" b="1">
                <a:solidFill>
                  <a:schemeClr val="bg1"/>
                </a:solidFill>
              </a:defRPr>
            </a:lvl1pPr>
          </a:lstStyle>
          <a:p>
            <a:pPr lvl="0"/>
            <a:endParaRPr lang="zh-CN" altLang="en-US" dirty="0"/>
          </a:p>
        </p:txBody>
      </p:sp>
      <p:sp>
        <p:nvSpPr>
          <p:cNvPr id="11" name="平行四边形 10"/>
          <p:cNvSpPr/>
          <p:nvPr userDrawn="1"/>
        </p:nvSpPr>
        <p:spPr>
          <a:xfrm>
            <a:off x="11428834" y="119857"/>
            <a:ext cx="473565" cy="242093"/>
          </a:xfrm>
          <a:prstGeom prst="parallelogram">
            <a:avLst>
              <a:gd name="adj" fmla="val 4444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平行四边形 11"/>
          <p:cNvSpPr/>
          <p:nvPr userDrawn="1"/>
        </p:nvSpPr>
        <p:spPr>
          <a:xfrm>
            <a:off x="11016782" y="322602"/>
            <a:ext cx="473565" cy="242093"/>
          </a:xfrm>
          <a:prstGeom prst="parallelogram">
            <a:avLst>
              <a:gd name="adj" fmla="val 4444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仅标题(标题导航)">
    <p:spTree>
      <p:nvGrpSpPr>
        <p:cNvPr id="1" name=""/>
        <p:cNvGrpSpPr/>
        <p:nvPr/>
      </p:nvGrpSpPr>
      <p:grpSpPr>
        <a:xfrm>
          <a:off x="0" y="0"/>
          <a:ext cx="0" cy="0"/>
          <a:chOff x="0" y="0"/>
          <a:chExt cx="0" cy="0"/>
        </a:xfrm>
      </p:grpSpPr>
      <p:pic>
        <p:nvPicPr>
          <p:cNvPr id="24" name="图片 23" descr="图片包含 建筑物, 圆屋顶, 地板&#10;&#10;描述已自动生成"/>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 y="0"/>
            <a:ext cx="12188951" cy="6858000"/>
          </a:xfrm>
          <a:prstGeom prst="rect">
            <a:avLst/>
          </a:prstGeom>
        </p:spPr>
      </p:pic>
      <p:sp>
        <p:nvSpPr>
          <p:cNvPr id="3" name="灯片编号占位符 2"/>
          <p:cNvSpPr>
            <a:spLocks noGrp="1"/>
          </p:cNvSpPr>
          <p:nvPr>
            <p:ph type="sldNum" sz="quarter" idx="10"/>
          </p:nvPr>
        </p:nvSpPr>
        <p:spPr/>
        <p:txBody>
          <a:bodyPr/>
          <a:lstStyle/>
          <a:p>
            <a:fld id="{6C53781C-E1F6-4315-A39D-61273F2E0596}" type="slidenum">
              <a:rPr lang="zh-CN" altLang="en-US" smtClean="0"/>
              <a:t>‹#›</a:t>
            </a:fld>
            <a:endParaRPr lang="zh-CN" altLang="en-US" dirty="0"/>
          </a:p>
        </p:txBody>
      </p:sp>
      <p:sp>
        <p:nvSpPr>
          <p:cNvPr id="9" name="文本占位符 31"/>
          <p:cNvSpPr>
            <a:spLocks noGrp="1"/>
          </p:cNvSpPr>
          <p:nvPr>
            <p:ph type="body" sz="quarter" idx="12"/>
          </p:nvPr>
        </p:nvSpPr>
        <p:spPr>
          <a:xfrm>
            <a:off x="319056" y="6438900"/>
            <a:ext cx="4151344" cy="419100"/>
          </a:xfrm>
          <a:prstGeom prst="rect">
            <a:avLst/>
          </a:prstGeom>
        </p:spPr>
        <p:txBody>
          <a:bodyPr lIns="0" tIns="0" rIns="0" bIns="0" anchor="ctr"/>
          <a:lstStyle>
            <a:lvl1pPr marL="0" indent="0" algn="l">
              <a:lnSpc>
                <a:spcPct val="100000"/>
              </a:lnSpc>
              <a:buNone/>
              <a:defRPr sz="2000" b="0">
                <a:solidFill>
                  <a:schemeClr val="tx1">
                    <a:lumMod val="75000"/>
                    <a:lumOff val="25000"/>
                  </a:schemeClr>
                </a:solidFill>
              </a:defRPr>
            </a:lvl1pPr>
          </a:lstStyle>
          <a:p>
            <a:pPr lvl="0"/>
            <a:endParaRPr lang="zh-CN" altLang="en-US" dirty="0"/>
          </a:p>
        </p:txBody>
      </p:sp>
      <p:sp>
        <p:nvSpPr>
          <p:cNvPr id="10" name="文本占位符 31"/>
          <p:cNvSpPr>
            <a:spLocks noGrp="1"/>
          </p:cNvSpPr>
          <p:nvPr>
            <p:ph type="body" sz="quarter" idx="13"/>
          </p:nvPr>
        </p:nvSpPr>
        <p:spPr>
          <a:xfrm>
            <a:off x="4788940" y="6438900"/>
            <a:ext cx="4151344" cy="419100"/>
          </a:xfrm>
          <a:prstGeom prst="rect">
            <a:avLst/>
          </a:prstGeom>
        </p:spPr>
        <p:txBody>
          <a:bodyPr lIns="0" tIns="0" rIns="0" bIns="0" anchor="ctr"/>
          <a:lstStyle>
            <a:lvl1pPr marL="0" indent="0" algn="l">
              <a:lnSpc>
                <a:spcPct val="100000"/>
              </a:lnSpc>
              <a:buNone/>
              <a:defRPr sz="2000" b="0">
                <a:solidFill>
                  <a:schemeClr val="tx1">
                    <a:lumMod val="75000"/>
                    <a:lumOff val="25000"/>
                  </a:schemeClr>
                </a:solidFill>
              </a:defRPr>
            </a:lvl1pPr>
          </a:lstStyle>
          <a:p>
            <a:pPr lvl="0"/>
            <a:endParaRPr lang="zh-CN" altLang="en-US" dirty="0"/>
          </a:p>
        </p:txBody>
      </p:sp>
      <p:sp>
        <p:nvSpPr>
          <p:cNvPr id="19" name="平行四边形 18"/>
          <p:cNvSpPr/>
          <p:nvPr userDrawn="1"/>
        </p:nvSpPr>
        <p:spPr>
          <a:xfrm>
            <a:off x="0" y="1"/>
            <a:ext cx="12191483" cy="685800"/>
          </a:xfrm>
          <a:prstGeom prst="parallelogram">
            <a:avLst>
              <a:gd name="adj" fmla="val 4305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20" name="图片 19" descr="图片包含 户外, 标牌, 黑色&#10;&#10;自动生成的说明"/>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19056" y="73482"/>
            <a:ext cx="538838" cy="538838"/>
          </a:xfrm>
          <a:prstGeom prst="rect">
            <a:avLst/>
          </a:prstGeom>
        </p:spPr>
      </p:pic>
      <p:sp>
        <p:nvSpPr>
          <p:cNvPr id="11" name="平行四边形 10"/>
          <p:cNvSpPr/>
          <p:nvPr userDrawn="1"/>
        </p:nvSpPr>
        <p:spPr>
          <a:xfrm>
            <a:off x="995330" y="105510"/>
            <a:ext cx="1957419" cy="512879"/>
          </a:xfrm>
          <a:prstGeom prst="parallelogram">
            <a:avLst>
              <a:gd name="adj" fmla="val 4305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accent1"/>
                </a:solidFill>
              </a:rPr>
              <a:t>标题一</a:t>
            </a:r>
          </a:p>
        </p:txBody>
      </p:sp>
      <p:sp>
        <p:nvSpPr>
          <p:cNvPr id="12" name="平行四边形 11"/>
          <p:cNvSpPr/>
          <p:nvPr userDrawn="1"/>
        </p:nvSpPr>
        <p:spPr>
          <a:xfrm>
            <a:off x="2831521" y="105510"/>
            <a:ext cx="1957419" cy="512879"/>
          </a:xfrm>
          <a:prstGeom prst="parallelogram">
            <a:avLst>
              <a:gd name="adj" fmla="val 43056"/>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accent1">
                    <a:lumMod val="60000"/>
                    <a:lumOff val="40000"/>
                  </a:schemeClr>
                </a:solidFill>
              </a:rPr>
              <a:t>标题二</a:t>
            </a:r>
          </a:p>
        </p:txBody>
      </p:sp>
      <p:sp>
        <p:nvSpPr>
          <p:cNvPr id="15" name="平行四边形 14"/>
          <p:cNvSpPr/>
          <p:nvPr userDrawn="1"/>
        </p:nvSpPr>
        <p:spPr>
          <a:xfrm>
            <a:off x="4645215" y="105510"/>
            <a:ext cx="1957419" cy="512879"/>
          </a:xfrm>
          <a:prstGeom prst="parallelogram">
            <a:avLst>
              <a:gd name="adj" fmla="val 43056"/>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2400" b="1" dirty="0">
                <a:solidFill>
                  <a:schemeClr val="accent1">
                    <a:lumMod val="60000"/>
                    <a:lumOff val="40000"/>
                  </a:schemeClr>
                </a:solidFill>
              </a:rPr>
              <a:t>标题三</a:t>
            </a:r>
          </a:p>
        </p:txBody>
      </p:sp>
      <p:sp>
        <p:nvSpPr>
          <p:cNvPr id="16" name="平行四边形 15"/>
          <p:cNvSpPr/>
          <p:nvPr userDrawn="1"/>
        </p:nvSpPr>
        <p:spPr>
          <a:xfrm>
            <a:off x="6481406" y="105510"/>
            <a:ext cx="1957419" cy="512879"/>
          </a:xfrm>
          <a:prstGeom prst="parallelogram">
            <a:avLst>
              <a:gd name="adj" fmla="val 43056"/>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2400" b="1" dirty="0">
                <a:solidFill>
                  <a:schemeClr val="accent1">
                    <a:lumMod val="60000"/>
                    <a:lumOff val="40000"/>
                  </a:schemeClr>
                </a:solidFill>
              </a:rPr>
              <a:t>标题四</a:t>
            </a:r>
          </a:p>
        </p:txBody>
      </p:sp>
      <p:sp>
        <p:nvSpPr>
          <p:cNvPr id="17" name="平行四边形 16"/>
          <p:cNvSpPr/>
          <p:nvPr userDrawn="1"/>
        </p:nvSpPr>
        <p:spPr>
          <a:xfrm>
            <a:off x="8295100" y="105510"/>
            <a:ext cx="1957419" cy="512879"/>
          </a:xfrm>
          <a:prstGeom prst="parallelogram">
            <a:avLst>
              <a:gd name="adj" fmla="val 43056"/>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2400" b="1" dirty="0">
                <a:solidFill>
                  <a:schemeClr val="accent1">
                    <a:lumMod val="60000"/>
                    <a:lumOff val="40000"/>
                  </a:schemeClr>
                </a:solidFill>
              </a:rPr>
              <a:t>标题五</a:t>
            </a:r>
          </a:p>
        </p:txBody>
      </p:sp>
      <p:pic>
        <p:nvPicPr>
          <p:cNvPr id="18" name="图片 17"/>
          <p:cNvPicPr>
            <a:picLocks noChangeAspect="1"/>
          </p:cNvPicPr>
          <p:nvPr userDrawn="1"/>
        </p:nvPicPr>
        <p:blipFill rotWithShape="1">
          <a:blip r:embed="rId4" cstate="print"/>
          <a:srcRect r="1346"/>
          <a:stretch>
            <a:fillRect/>
          </a:stretch>
        </p:blipFill>
        <p:spPr>
          <a:xfrm>
            <a:off x="516" y="6041797"/>
            <a:ext cx="12166903" cy="411617"/>
          </a:xfrm>
          <a:prstGeom prst="rect">
            <a:avLst/>
          </a:prstGeom>
        </p:spPr>
      </p:pic>
      <p:sp>
        <p:nvSpPr>
          <p:cNvPr id="21" name="平行四边形 20"/>
          <p:cNvSpPr/>
          <p:nvPr userDrawn="1"/>
        </p:nvSpPr>
        <p:spPr>
          <a:xfrm>
            <a:off x="11428834" y="119857"/>
            <a:ext cx="473565" cy="242093"/>
          </a:xfrm>
          <a:prstGeom prst="parallelogram">
            <a:avLst>
              <a:gd name="adj" fmla="val 4444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平行四边形 21"/>
          <p:cNvSpPr/>
          <p:nvPr userDrawn="1"/>
        </p:nvSpPr>
        <p:spPr>
          <a:xfrm>
            <a:off x="11016782" y="322602"/>
            <a:ext cx="473565" cy="242093"/>
          </a:xfrm>
          <a:prstGeom prst="parallelogram">
            <a:avLst>
              <a:gd name="adj" fmla="val 4444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灯片编号占位符 5"/>
          <p:cNvSpPr>
            <a:spLocks noGrp="1"/>
          </p:cNvSpPr>
          <p:nvPr>
            <p:ph type="sldNum" sz="quarter" idx="4"/>
          </p:nvPr>
        </p:nvSpPr>
        <p:spPr>
          <a:xfrm>
            <a:off x="10849970" y="6515101"/>
            <a:ext cx="1037230" cy="342900"/>
          </a:xfrm>
          <a:prstGeom prst="rect">
            <a:avLst/>
          </a:prstGeom>
        </p:spPr>
        <p:txBody>
          <a:bodyPr vert="horz" lIns="91440" tIns="45720" rIns="91440" bIns="45720" rtlCol="0" anchor="ctr"/>
          <a:lstStyle>
            <a:lvl1pPr algn="r">
              <a:defRPr sz="1200">
                <a:solidFill>
                  <a:schemeClr val="tx1">
                    <a:tint val="75000"/>
                  </a:schemeClr>
                </a:solidFill>
              </a:defRPr>
            </a:lvl1pPr>
          </a:lstStyle>
          <a:p>
            <a:fld id="{548644C6-89F0-466C-949F-E70AD72679A8}"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8.xml"/><Relationship Id="rId1" Type="http://schemas.openxmlformats.org/officeDocument/2006/relationships/tags" Target="../tags/tag3.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 Target="slide8.xml"/><Relationship Id="rId1" Type="http://schemas.openxmlformats.org/officeDocument/2006/relationships/slideLayout" Target="../slideLayouts/slideLayout8.xml"/><Relationship Id="rId5" Type="http://schemas.openxmlformats.org/officeDocument/2006/relationships/image" Target="../media/image16.png"/><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14.png"/><Relationship Id="rId7" Type="http://schemas.openxmlformats.org/officeDocument/2006/relationships/image" Target="../media/image27.png"/><Relationship Id="rId2" Type="http://schemas.openxmlformats.org/officeDocument/2006/relationships/slide" Target="slide8.xml"/><Relationship Id="rId1" Type="http://schemas.openxmlformats.org/officeDocument/2006/relationships/slideLayout" Target="../slideLayouts/slideLayout8.xml"/><Relationship Id="rId6" Type="http://schemas.openxmlformats.org/officeDocument/2006/relationships/image" Target="../media/image26.png"/><Relationship Id="rId5" Type="http://schemas.openxmlformats.org/officeDocument/2006/relationships/image" Target="../media/image20.jpe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24.png"/><Relationship Id="rId2" Type="http://schemas.openxmlformats.org/officeDocument/2006/relationships/image" Target="../media/image29.png"/><Relationship Id="rId1" Type="http://schemas.openxmlformats.org/officeDocument/2006/relationships/slideLayout" Target="../slideLayouts/slideLayout8.xml"/><Relationship Id="rId6" Type="http://schemas.openxmlformats.org/officeDocument/2006/relationships/image" Target="../media/image14.png"/><Relationship Id="rId5" Type="http://schemas.openxmlformats.org/officeDocument/2006/relationships/slide" Target="slide8.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8.xml"/><Relationship Id="rId5" Type="http://schemas.openxmlformats.org/officeDocument/2006/relationships/image" Target="../media/image34.png"/><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8.xml"/><Relationship Id="rId1" Type="http://schemas.openxmlformats.org/officeDocument/2006/relationships/tags" Target="../tags/tag1.xml"/><Relationship Id="rId5" Type="http://schemas.openxmlformats.org/officeDocument/2006/relationships/slide" Target="slide8.xml"/><Relationship Id="rId4" Type="http://schemas.openxmlformats.org/officeDocument/2006/relationships/slide" Target="slide6.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 Target="slide5.xml"/><Relationship Id="rId1" Type="http://schemas.openxmlformats.org/officeDocument/2006/relationships/slideLayout" Target="../slideLayouts/slideLayout8.xml"/><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8.png"/><Relationship Id="rId7" Type="http://schemas.openxmlformats.org/officeDocument/2006/relationships/image" Target="../media/image20.jpeg"/><Relationship Id="rId2" Type="http://schemas.openxmlformats.org/officeDocument/2006/relationships/image" Target="../media/image17.png"/><Relationship Id="rId1" Type="http://schemas.openxmlformats.org/officeDocument/2006/relationships/slideLayout" Target="../slideLayouts/slideLayout8.xml"/><Relationship Id="rId6" Type="http://schemas.openxmlformats.org/officeDocument/2006/relationships/image" Target="../media/image19.png"/><Relationship Id="rId5" Type="http://schemas.openxmlformats.org/officeDocument/2006/relationships/image" Target="../media/image14.png"/><Relationship Id="rId4" Type="http://schemas.openxmlformats.org/officeDocument/2006/relationships/slide" Target="slide5.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4.png"/><Relationship Id="rId2" Type="http://schemas.openxmlformats.org/officeDocument/2006/relationships/slideLayout" Target="../slideLayouts/slideLayout8.xml"/><Relationship Id="rId1" Type="http://schemas.openxmlformats.org/officeDocument/2006/relationships/tags" Target="../tags/tag2.xml"/><Relationship Id="rId6" Type="http://schemas.openxmlformats.org/officeDocument/2006/relationships/image" Target="../media/image23.png"/><Relationship Id="rId5" Type="http://schemas.openxmlformats.org/officeDocument/2006/relationships/image" Target="../media/image14.png"/><Relationship Id="rId4" Type="http://schemas.openxmlformats.org/officeDocument/2006/relationships/slide" Target="slid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2"/>
          </p:nvPr>
        </p:nvSpPr>
        <p:spPr>
          <a:xfrm>
            <a:off x="319056" y="6816271"/>
            <a:ext cx="4151344" cy="419100"/>
          </a:xfrm>
        </p:spPr>
        <p:txBody>
          <a:bodyPr/>
          <a:lstStyle/>
          <a:p>
            <a:endParaRPr lang="zh-CN" altLang="en-US"/>
          </a:p>
        </p:txBody>
      </p:sp>
      <p:sp>
        <p:nvSpPr>
          <p:cNvPr id="3" name="文本占位符 2"/>
          <p:cNvSpPr>
            <a:spLocks noGrp="1"/>
          </p:cNvSpPr>
          <p:nvPr>
            <p:ph type="body" sz="quarter" idx="13"/>
          </p:nvPr>
        </p:nvSpPr>
        <p:spPr>
          <a:xfrm>
            <a:off x="4788940" y="6816271"/>
            <a:ext cx="4151344" cy="419100"/>
          </a:xfrm>
        </p:spPr>
        <p:txBody>
          <a:bodyPr/>
          <a:lstStyle/>
          <a:p>
            <a:endParaRPr lang="zh-CN" altLang="en-US" dirty="0"/>
          </a:p>
        </p:txBody>
      </p:sp>
      <p:sp>
        <p:nvSpPr>
          <p:cNvPr id="4" name="文本占位符 3"/>
          <p:cNvSpPr>
            <a:spLocks noGrp="1"/>
          </p:cNvSpPr>
          <p:nvPr>
            <p:ph type="body" sz="quarter" idx="14"/>
          </p:nvPr>
        </p:nvSpPr>
        <p:spPr/>
        <p:txBody>
          <a:bodyPr/>
          <a:lstStyle/>
          <a:p>
            <a:r>
              <a:rPr lang="zh-CN" altLang="en-US" dirty="0"/>
              <a:t>学生须知</a:t>
            </a:r>
          </a:p>
        </p:txBody>
      </p:sp>
      <p:sp>
        <p:nvSpPr>
          <p:cNvPr id="9" name="文本框 8"/>
          <p:cNvSpPr txBox="1"/>
          <p:nvPr/>
        </p:nvSpPr>
        <p:spPr>
          <a:xfrm>
            <a:off x="638629" y="1105287"/>
            <a:ext cx="10914742" cy="4832092"/>
          </a:xfrm>
          <a:prstGeom prst="rect">
            <a:avLst/>
          </a:prstGeom>
          <a:noFill/>
        </p:spPr>
        <p:txBody>
          <a:bodyPr wrap="square">
            <a:spAutoFit/>
          </a:bodyPr>
          <a:lstStyle/>
          <a:p>
            <a:r>
              <a:rPr lang="en-US" altLang="zh-CN" sz="2800" b="1" dirty="0">
                <a:latin typeface="微软雅黑" panose="020B0503020204020204" pitchFamily="34" charset="-122"/>
                <a:ea typeface="微软雅黑" panose="020B0503020204020204" pitchFamily="34" charset="-122"/>
              </a:rPr>
              <a:t>1.</a:t>
            </a:r>
            <a:r>
              <a:rPr lang="zh-CN" altLang="en-US" sz="2800" b="1" dirty="0">
                <a:latin typeface="微软雅黑" panose="020B0503020204020204" pitchFamily="34" charset="-122"/>
                <a:ea typeface="微软雅黑" panose="020B0503020204020204" pitchFamily="34" charset="-122"/>
              </a:rPr>
              <a:t>本年度助学金申请</a:t>
            </a:r>
            <a:r>
              <a:rPr lang="en-US" altLang="zh-CN" sz="2800" b="1" dirty="0">
                <a:latin typeface="微软雅黑" panose="020B0503020204020204" pitchFamily="34" charset="-122"/>
                <a:ea typeface="微软雅黑" panose="020B0503020204020204" pitchFamily="34" charset="-122"/>
              </a:rPr>
              <a:t>(</a:t>
            </a:r>
            <a:r>
              <a:rPr lang="zh-CN" altLang="en-US" sz="2800" b="1" dirty="0">
                <a:latin typeface="微软雅黑" panose="020B0503020204020204" pitchFamily="34" charset="-122"/>
                <a:ea typeface="微软雅黑" panose="020B0503020204020204" pitchFamily="34" charset="-122"/>
              </a:rPr>
              <a:t>包括基本助学金和补充助学金</a:t>
            </a:r>
            <a:r>
              <a:rPr lang="en-US" altLang="zh-CN" sz="2800" b="1" dirty="0">
                <a:latin typeface="微软雅黑" panose="020B0503020204020204" pitchFamily="34" charset="-122"/>
                <a:ea typeface="微软雅黑" panose="020B0503020204020204" pitchFamily="34" charset="-122"/>
              </a:rPr>
              <a:t>)</a:t>
            </a:r>
            <a:r>
              <a:rPr lang="zh-CN" altLang="en-US" sz="2800" b="1" dirty="0">
                <a:latin typeface="微软雅黑" panose="020B0503020204020204" pitchFamily="34" charset="-122"/>
                <a:ea typeface="微软雅黑" panose="020B0503020204020204" pitchFamily="34" charset="-122"/>
              </a:rPr>
              <a:t>：</a:t>
            </a:r>
            <a:endParaRPr lang="en-US" altLang="zh-CN" sz="2800" b="1" dirty="0">
              <a:latin typeface="微软雅黑" panose="020B0503020204020204" pitchFamily="34" charset="-122"/>
              <a:ea typeface="微软雅黑" panose="020B0503020204020204" pitchFamily="34" charset="-122"/>
            </a:endParaRPr>
          </a:p>
          <a:p>
            <a:pPr marL="457200" indent="-457200">
              <a:buFont typeface="Arial" panose="020B0604020202020204" pitchFamily="34" charset="0"/>
              <a:buChar char="•"/>
            </a:pPr>
            <a:r>
              <a:rPr lang="zh-CN" altLang="en-US" sz="2800" b="1" dirty="0">
                <a:latin typeface="+mn-ea"/>
                <a:sym typeface="Times New Roman" panose="02020603050405020304" pitchFamily="18" charset="0"/>
              </a:rPr>
              <a:t>在库家庭经济困难本科生、</a:t>
            </a:r>
            <a:r>
              <a:rPr lang="en-US" altLang="zh-CN" sz="2800" b="1" dirty="0">
                <a:latin typeface="+mn-ea"/>
                <a:sym typeface="Times New Roman" panose="02020603050405020304" pitchFamily="18" charset="0"/>
              </a:rPr>
              <a:t>19</a:t>
            </a:r>
            <a:r>
              <a:rPr lang="zh-CN" altLang="en-US" sz="2800" b="1" dirty="0">
                <a:latin typeface="+mn-ea"/>
                <a:sym typeface="Times New Roman" panose="02020603050405020304" pitchFamily="18" charset="0"/>
              </a:rPr>
              <a:t>级、</a:t>
            </a:r>
            <a:r>
              <a:rPr lang="en-US" altLang="zh-CN" sz="2800" b="1" dirty="0">
                <a:latin typeface="+mn-ea"/>
                <a:sym typeface="Times New Roman" panose="02020603050405020304" pitchFamily="18" charset="0"/>
              </a:rPr>
              <a:t>20</a:t>
            </a:r>
            <a:r>
              <a:rPr lang="zh-CN" altLang="en-US" sz="2800" b="1" dirty="0">
                <a:latin typeface="+mn-ea"/>
                <a:sym typeface="Times New Roman" panose="02020603050405020304" pitchFamily="18" charset="0"/>
              </a:rPr>
              <a:t>级研究生和</a:t>
            </a:r>
            <a:r>
              <a:rPr lang="en-US" altLang="zh-CN" sz="2800" b="1" dirty="0">
                <a:latin typeface="+mn-ea"/>
                <a:sym typeface="Times New Roman" panose="02020603050405020304" pitchFamily="18" charset="0"/>
              </a:rPr>
              <a:t>20</a:t>
            </a:r>
            <a:r>
              <a:rPr lang="zh-CN" altLang="en-US" sz="2800" b="1" dirty="0">
                <a:latin typeface="+mn-ea"/>
                <a:sym typeface="Times New Roman" panose="02020603050405020304" pitchFamily="18" charset="0"/>
              </a:rPr>
              <a:t>级直博生</a:t>
            </a:r>
            <a:r>
              <a:rPr lang="zh-CN" altLang="en-US" sz="3600" b="1" dirty="0">
                <a:solidFill>
                  <a:srgbClr val="C00000"/>
                </a:solidFill>
                <a:latin typeface="+mn-ea"/>
                <a:sym typeface="Times New Roman" panose="02020603050405020304" pitchFamily="18" charset="0"/>
              </a:rPr>
              <a:t>都</a:t>
            </a:r>
            <a:r>
              <a:rPr lang="zh-CN" altLang="en-US" sz="2800" b="1" dirty="0">
                <a:latin typeface="微软雅黑" panose="020B0503020204020204" pitchFamily="34" charset="-122"/>
                <a:ea typeface="微软雅黑" panose="020B0503020204020204" pitchFamily="34" charset="-122"/>
              </a:rPr>
              <a:t>需前往“</a:t>
            </a:r>
            <a:r>
              <a:rPr lang="zh-CN" altLang="en-US" sz="2800" b="1" dirty="0">
                <a:solidFill>
                  <a:srgbClr val="C00000"/>
                </a:solidFill>
                <a:latin typeface="微软雅黑" panose="020B0503020204020204" pitchFamily="34" charset="-122"/>
                <a:ea typeface="微软雅黑" panose="020B0503020204020204" pitchFamily="34" charset="-122"/>
              </a:rPr>
              <a:t>我的数字交大</a:t>
            </a:r>
            <a:r>
              <a:rPr lang="zh-CN" altLang="en-US" sz="2800" b="1" dirty="0">
                <a:latin typeface="微软雅黑" panose="020B0503020204020204" pitchFamily="34" charset="-122"/>
                <a:ea typeface="微软雅黑" panose="020B0503020204020204" pitchFamily="34" charset="-122"/>
              </a:rPr>
              <a:t>”提交基本助学金申请</a:t>
            </a:r>
            <a:endParaRPr lang="en-US" altLang="zh-CN" sz="2800" b="1" dirty="0">
              <a:latin typeface="微软雅黑" panose="020B0503020204020204" pitchFamily="34" charset="-122"/>
              <a:ea typeface="微软雅黑" panose="020B0503020204020204" pitchFamily="34" charset="-122"/>
            </a:endParaRPr>
          </a:p>
          <a:p>
            <a:pPr marL="457200" indent="-457200">
              <a:buFont typeface="Arial" panose="020B0604020202020204" pitchFamily="34" charset="0"/>
              <a:buChar char="•"/>
            </a:pPr>
            <a:r>
              <a:rPr lang="zh-CN" altLang="en-US" sz="2800" b="1" dirty="0">
                <a:latin typeface="微软雅黑" panose="020B0503020204020204" pitchFamily="34" charset="-122"/>
                <a:ea typeface="微软雅黑" panose="020B0503020204020204" pitchFamily="34" charset="-122"/>
              </a:rPr>
              <a:t>有意愿申请补充助学金的同学请按线上流程提示自主填写</a:t>
            </a:r>
            <a:r>
              <a:rPr lang="zh-CN" altLang="en-US" sz="2800" b="1" dirty="0">
                <a:solidFill>
                  <a:srgbClr val="C00000"/>
                </a:solidFill>
                <a:latin typeface="微软雅黑" panose="020B0503020204020204" pitchFamily="34" charset="-122"/>
                <a:ea typeface="微软雅黑" panose="020B0503020204020204" pitchFamily="34" charset="-122"/>
              </a:rPr>
              <a:t>申请意愿和提升计划</a:t>
            </a:r>
            <a:r>
              <a:rPr lang="zh-CN" altLang="en-US" sz="2800" b="1" dirty="0">
                <a:latin typeface="微软雅黑" panose="020B0503020204020204" pitchFamily="34" charset="-122"/>
                <a:ea typeface="微软雅黑" panose="020B0503020204020204" pitchFamily="34" charset="-122"/>
              </a:rPr>
              <a:t>，具体详见“线上申请指南（下页）”</a:t>
            </a:r>
            <a:endParaRPr lang="en-US" altLang="zh-CN" sz="2800" b="1" dirty="0">
              <a:latin typeface="微软雅黑" panose="020B0503020204020204" pitchFamily="34" charset="-122"/>
              <a:ea typeface="微软雅黑" panose="020B0503020204020204" pitchFamily="34" charset="-122"/>
            </a:endParaRPr>
          </a:p>
          <a:p>
            <a:endParaRPr lang="en-US" altLang="zh-CN" sz="2800" b="1" dirty="0">
              <a:latin typeface="微软雅黑" panose="020B0503020204020204" pitchFamily="34" charset="-122"/>
              <a:ea typeface="微软雅黑" panose="020B0503020204020204" pitchFamily="34" charset="-122"/>
            </a:endParaRPr>
          </a:p>
          <a:p>
            <a:r>
              <a:rPr lang="en-US" altLang="zh-CN" sz="2800" b="1" dirty="0">
                <a:latin typeface="微软雅黑" panose="020B0503020204020204" pitchFamily="34" charset="-122"/>
                <a:ea typeface="微软雅黑" panose="020B0503020204020204" pitchFamily="34" charset="-122"/>
              </a:rPr>
              <a:t>2.</a:t>
            </a:r>
            <a:r>
              <a:rPr lang="zh-CN" altLang="en-US" sz="2800" b="1" dirty="0">
                <a:latin typeface="微软雅黑" panose="020B0503020204020204" pitchFamily="34" charset="-122"/>
                <a:ea typeface="微软雅黑" panose="020B0503020204020204" pitchFamily="34" charset="-122"/>
              </a:rPr>
              <a:t>年度个人总结提交：</a:t>
            </a:r>
            <a:endParaRPr lang="en-US" altLang="zh-CN" sz="2800" b="1" dirty="0">
              <a:latin typeface="微软雅黑" panose="020B0503020204020204" pitchFamily="34" charset="-122"/>
              <a:ea typeface="微软雅黑" panose="020B0503020204020204" pitchFamily="34" charset="-122"/>
            </a:endParaRPr>
          </a:p>
          <a:p>
            <a:pPr marL="457200" indent="-457200">
              <a:buFont typeface="Arial" panose="020B0604020202020204" pitchFamily="34" charset="0"/>
              <a:buChar char="•"/>
            </a:pPr>
            <a:r>
              <a:rPr lang="zh-CN" altLang="en-US" sz="2400" b="1" dirty="0">
                <a:latin typeface="微软雅黑" panose="020B0503020204020204" pitchFamily="34" charset="-122"/>
                <a:ea typeface="微软雅黑" panose="020B0503020204020204" pitchFamily="34" charset="-122"/>
              </a:rPr>
              <a:t>在库家庭经济困难本科、</a:t>
            </a:r>
            <a:r>
              <a:rPr lang="en-US" altLang="zh-CN" sz="2400" b="1" dirty="0">
                <a:latin typeface="微软雅黑" panose="020B0503020204020204" pitchFamily="34" charset="-122"/>
                <a:ea typeface="微软雅黑" panose="020B0503020204020204" pitchFamily="34" charset="-122"/>
              </a:rPr>
              <a:t>19</a:t>
            </a:r>
            <a:r>
              <a:rPr lang="zh-CN" altLang="en-US" sz="2400" b="1" dirty="0">
                <a:latin typeface="微软雅黑" panose="020B0503020204020204" pitchFamily="34" charset="-122"/>
                <a:ea typeface="微软雅黑" panose="020B0503020204020204" pitchFamily="34" charset="-122"/>
              </a:rPr>
              <a:t>级、</a:t>
            </a:r>
            <a:r>
              <a:rPr lang="en-US" altLang="zh-CN" sz="2400" b="1" dirty="0">
                <a:latin typeface="微软雅黑" panose="020B0503020204020204" pitchFamily="34" charset="-122"/>
                <a:ea typeface="微软雅黑" panose="020B0503020204020204" pitchFamily="34" charset="-122"/>
              </a:rPr>
              <a:t>18</a:t>
            </a:r>
            <a:r>
              <a:rPr lang="zh-CN" altLang="en-US" sz="2400" b="1" dirty="0">
                <a:latin typeface="微软雅黑" panose="020B0503020204020204" pitchFamily="34" charset="-122"/>
                <a:ea typeface="微软雅黑" panose="020B0503020204020204" pitchFamily="34" charset="-122"/>
              </a:rPr>
              <a:t>级硕士研究生和</a:t>
            </a:r>
            <a:r>
              <a:rPr lang="en-US" altLang="zh-CN" sz="2400" b="1" dirty="0">
                <a:latin typeface="微软雅黑" panose="020B0503020204020204" pitchFamily="34" charset="-122"/>
                <a:ea typeface="微软雅黑" panose="020B0503020204020204" pitchFamily="34" charset="-122"/>
              </a:rPr>
              <a:t>19</a:t>
            </a:r>
            <a:r>
              <a:rPr lang="zh-CN" altLang="en-US" sz="2400" b="1" dirty="0">
                <a:latin typeface="微软雅黑" panose="020B0503020204020204" pitchFamily="34" charset="-122"/>
                <a:ea typeface="微软雅黑" panose="020B0503020204020204" pitchFamily="34" charset="-122"/>
              </a:rPr>
              <a:t>级直博生以及所有获得了上一年补充助学金的获助学生</a:t>
            </a:r>
            <a:r>
              <a:rPr lang="zh-CN" altLang="en-US" sz="3200" b="1" dirty="0">
                <a:solidFill>
                  <a:srgbClr val="C00000"/>
                </a:solidFill>
                <a:latin typeface="微软雅黑" panose="020B0503020204020204" pitchFamily="34" charset="-122"/>
                <a:ea typeface="微软雅黑" panose="020B0503020204020204" pitchFamily="34" charset="-122"/>
              </a:rPr>
              <a:t>都</a:t>
            </a:r>
            <a:r>
              <a:rPr lang="zh-CN" altLang="en-US" sz="2400" b="1" dirty="0">
                <a:latin typeface="微软雅黑" panose="020B0503020204020204" pitchFamily="34" charset="-122"/>
                <a:ea typeface="微软雅黑" panose="020B0503020204020204" pitchFamily="34" charset="-122"/>
              </a:rPr>
              <a:t>需前往“我的数字交大”提交年度个人总结，其中获得上一年补充助学金的同学需线上认真填写</a:t>
            </a:r>
            <a:r>
              <a:rPr lang="zh-CN" altLang="en-US" sz="2400" b="1" dirty="0">
                <a:solidFill>
                  <a:srgbClr val="C00000"/>
                </a:solidFill>
                <a:latin typeface="微软雅黑" panose="020B0503020204020204" pitchFamily="34" charset="-122"/>
                <a:ea typeface="微软雅黑" panose="020B0503020204020204" pitchFamily="34" charset="-122"/>
              </a:rPr>
              <a:t>上一年度计划完成</a:t>
            </a:r>
            <a:r>
              <a:rPr lang="zh-CN" altLang="en-US" sz="2400" b="1" dirty="0">
                <a:latin typeface="微软雅黑" panose="020B0503020204020204" pitchFamily="34" charset="-122"/>
                <a:ea typeface="微软雅黑" panose="020B0503020204020204" pitchFamily="34" charset="-122"/>
              </a:rPr>
              <a:t>情况，获得</a:t>
            </a:r>
            <a:r>
              <a:rPr lang="zh-CN" altLang="en-US" sz="2400" b="1" dirty="0">
                <a:solidFill>
                  <a:srgbClr val="C00000"/>
                </a:solidFill>
                <a:latin typeface="微软雅黑" panose="020B0503020204020204" pitchFamily="34" charset="-122"/>
                <a:ea typeface="微软雅黑" panose="020B0503020204020204" pitchFamily="34" charset="-122"/>
              </a:rPr>
              <a:t>本年度跟踪续评</a:t>
            </a:r>
            <a:r>
              <a:rPr lang="zh-CN" altLang="en-US" sz="2400" b="1" dirty="0">
                <a:latin typeface="微软雅黑" panose="020B0503020204020204" pitchFamily="34" charset="-122"/>
                <a:ea typeface="微软雅黑" panose="020B0503020204020204" pitchFamily="34" charset="-122"/>
              </a:rPr>
              <a:t>的同学还需提交个人总结</a:t>
            </a:r>
            <a:r>
              <a:rPr lang="zh-CN" altLang="en-US" sz="2400" b="1" dirty="0">
                <a:solidFill>
                  <a:srgbClr val="C00000"/>
                </a:solidFill>
                <a:latin typeface="微软雅黑" panose="020B0503020204020204" pitchFamily="34" charset="-122"/>
                <a:ea typeface="微软雅黑" panose="020B0503020204020204" pitchFamily="34" charset="-122"/>
              </a:rPr>
              <a:t>纸质</a:t>
            </a:r>
            <a:r>
              <a:rPr lang="zh-CN" altLang="en-US" sz="2400" b="1" dirty="0">
                <a:latin typeface="微软雅黑" panose="020B0503020204020204" pitchFamily="34" charset="-122"/>
                <a:ea typeface="微软雅黑" panose="020B0503020204020204" pitchFamily="34" charset="-122"/>
              </a:rPr>
              <a:t>材料至学院。</a:t>
            </a:r>
            <a:endParaRPr lang="zh-CN" altLang="en-US" sz="2400" dirty="0">
              <a:solidFill>
                <a:srgbClr val="C0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4"/>
          </p:nvPr>
        </p:nvSpPr>
        <p:spPr>
          <a:xfrm>
            <a:off x="1075351" y="43657"/>
            <a:ext cx="8783024" cy="598488"/>
          </a:xfrm>
        </p:spPr>
        <p:txBody>
          <a:bodyPr/>
          <a:lstStyle/>
          <a:p>
            <a:r>
              <a:rPr lang="zh-CN" altLang="en-US" dirty="0"/>
              <a:t>助学金申请及审批流程</a:t>
            </a:r>
          </a:p>
        </p:txBody>
      </p:sp>
      <p:sp>
        <p:nvSpPr>
          <p:cNvPr id="43" name="平行四边形 42"/>
          <p:cNvSpPr/>
          <p:nvPr/>
        </p:nvSpPr>
        <p:spPr>
          <a:xfrm rot="5400000">
            <a:off x="-1198962" y="3091462"/>
            <a:ext cx="3467495" cy="571281"/>
          </a:xfrm>
          <a:prstGeom prst="parallelogram">
            <a:avLst>
              <a:gd name="adj" fmla="val 75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zh-CN" altLang="en-US" sz="2400" b="1" dirty="0"/>
              <a:t>助学金申请流程</a:t>
            </a:r>
          </a:p>
        </p:txBody>
      </p:sp>
      <p:grpSp>
        <p:nvGrpSpPr>
          <p:cNvPr id="99" name="组合 98"/>
          <p:cNvGrpSpPr/>
          <p:nvPr/>
        </p:nvGrpSpPr>
        <p:grpSpPr>
          <a:xfrm>
            <a:off x="820426" y="2128979"/>
            <a:ext cx="1665502" cy="3788078"/>
            <a:chOff x="820426" y="3772053"/>
            <a:chExt cx="1665502" cy="3788078"/>
          </a:xfrm>
        </p:grpSpPr>
        <p:sp>
          <p:nvSpPr>
            <p:cNvPr id="42" name="圆角矩形 41">
              <a:hlinkClick r:id="" action="ppaction://noaction"/>
            </p:cNvPr>
            <p:cNvSpPr/>
            <p:nvPr/>
          </p:nvSpPr>
          <p:spPr>
            <a:xfrm>
              <a:off x="1627092" y="3772053"/>
              <a:ext cx="364331" cy="1250156"/>
            </a:xfrm>
            <a:prstGeom prst="roundRect">
              <a:avLst/>
            </a:prstGeom>
            <a:solidFill>
              <a:srgbClr val="C816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t>学生填写</a:t>
              </a:r>
            </a:p>
          </p:txBody>
        </p:sp>
        <p:sp>
          <p:nvSpPr>
            <p:cNvPr id="44" name="文本框 43"/>
            <p:cNvSpPr txBox="1"/>
            <p:nvPr/>
          </p:nvSpPr>
          <p:spPr>
            <a:xfrm>
              <a:off x="820426" y="5251807"/>
              <a:ext cx="1665502" cy="2308324"/>
            </a:xfrm>
            <a:prstGeom prst="rect">
              <a:avLst/>
            </a:prstGeom>
            <a:noFill/>
          </p:spPr>
          <p:txBody>
            <a:bodyPr wrap="square" rtlCol="0">
              <a:spAutoFit/>
            </a:bodyPr>
            <a:lstStyle/>
            <a:p>
              <a:pPr algn="ctr"/>
              <a:r>
                <a:rPr lang="en-US" altLang="zh-CN" b="1" dirty="0"/>
                <a:t>1.【</a:t>
              </a:r>
              <a:r>
                <a:rPr lang="zh-CN" altLang="en-US" b="1" dirty="0"/>
                <a:t>学生</a:t>
              </a:r>
              <a:r>
                <a:rPr lang="en-US" altLang="zh-CN" b="1" dirty="0"/>
                <a:t>】</a:t>
              </a:r>
            </a:p>
            <a:p>
              <a:pPr algn="ctr"/>
              <a:r>
                <a:rPr lang="zh-CN" altLang="en-US" b="1" dirty="0"/>
                <a:t>基本助学金获助学生、本年度跟踪续评获助学生和有意向申请本年度补充助学金的学生</a:t>
              </a:r>
              <a:r>
                <a:rPr lang="zh-CN" altLang="en-US" b="1" dirty="0">
                  <a:solidFill>
                    <a:srgbClr val="C00000"/>
                  </a:solidFill>
                </a:rPr>
                <a:t>提交申请</a:t>
              </a:r>
              <a:endParaRPr lang="en-US" altLang="zh-CN" b="1" dirty="0">
                <a:solidFill>
                  <a:srgbClr val="C00000"/>
                </a:solidFill>
              </a:endParaRPr>
            </a:p>
          </p:txBody>
        </p:sp>
      </p:grpSp>
      <p:grpSp>
        <p:nvGrpSpPr>
          <p:cNvPr id="98" name="组合 97"/>
          <p:cNvGrpSpPr/>
          <p:nvPr/>
        </p:nvGrpSpPr>
        <p:grpSpPr>
          <a:xfrm>
            <a:off x="2485490" y="2014180"/>
            <a:ext cx="1353342" cy="2240884"/>
            <a:chOff x="2485490" y="3657254"/>
            <a:chExt cx="1353342" cy="2240884"/>
          </a:xfrm>
        </p:grpSpPr>
        <p:sp>
          <p:nvSpPr>
            <p:cNvPr id="45" name="圆角矩形 44">
              <a:hlinkClick r:id="" action="ppaction://noaction"/>
            </p:cNvPr>
            <p:cNvSpPr/>
            <p:nvPr/>
          </p:nvSpPr>
          <p:spPr>
            <a:xfrm>
              <a:off x="2615743" y="3657254"/>
              <a:ext cx="758932" cy="1479754"/>
            </a:xfrm>
            <a:prstGeom prst="roundRect">
              <a:avLst/>
            </a:prstGeom>
            <a:solidFill>
              <a:srgbClr val="C8161E"/>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b="1" dirty="0"/>
                <a:t>思政审核</a:t>
              </a:r>
              <a:endParaRPr lang="en-US" altLang="zh-CN" b="1" dirty="0"/>
            </a:p>
            <a:p>
              <a:pPr algn="ctr"/>
              <a:r>
                <a:rPr lang="zh-CN" altLang="en-US" b="1" dirty="0"/>
                <a:t>基本助学金</a:t>
              </a:r>
            </a:p>
          </p:txBody>
        </p:sp>
        <p:sp>
          <p:nvSpPr>
            <p:cNvPr id="51" name="文本框 50"/>
            <p:cNvSpPr txBox="1"/>
            <p:nvPr/>
          </p:nvSpPr>
          <p:spPr>
            <a:xfrm>
              <a:off x="2485490" y="5251807"/>
              <a:ext cx="1353342" cy="646331"/>
            </a:xfrm>
            <a:prstGeom prst="rect">
              <a:avLst/>
            </a:prstGeom>
            <a:noFill/>
          </p:spPr>
          <p:txBody>
            <a:bodyPr wrap="square" rtlCol="0">
              <a:spAutoFit/>
            </a:bodyPr>
            <a:lstStyle/>
            <a:p>
              <a:pPr algn="ctr"/>
              <a:r>
                <a:rPr lang="en-US" altLang="zh-CN" b="1" dirty="0"/>
                <a:t>2.【</a:t>
              </a:r>
              <a:r>
                <a:rPr lang="zh-CN" altLang="en-US" b="1" dirty="0"/>
                <a:t>思政</a:t>
              </a:r>
              <a:r>
                <a:rPr lang="en-US" altLang="zh-CN" b="1" dirty="0"/>
                <a:t>】</a:t>
              </a:r>
            </a:p>
            <a:p>
              <a:pPr algn="ctr"/>
              <a:r>
                <a:rPr lang="zh-CN" altLang="en-US" b="1" dirty="0"/>
                <a:t>进行审核</a:t>
              </a:r>
            </a:p>
          </p:txBody>
        </p:sp>
      </p:grpSp>
      <p:grpSp>
        <p:nvGrpSpPr>
          <p:cNvPr id="95" name="组合 94"/>
          <p:cNvGrpSpPr/>
          <p:nvPr/>
        </p:nvGrpSpPr>
        <p:grpSpPr>
          <a:xfrm>
            <a:off x="3838394" y="2014180"/>
            <a:ext cx="1353342" cy="2240884"/>
            <a:chOff x="3838394" y="3657254"/>
            <a:chExt cx="1353342" cy="2240884"/>
          </a:xfrm>
        </p:grpSpPr>
        <p:sp>
          <p:nvSpPr>
            <p:cNvPr id="46" name="圆角矩形 45">
              <a:hlinkClick r:id="" action="ppaction://noaction"/>
            </p:cNvPr>
            <p:cNvSpPr/>
            <p:nvPr/>
          </p:nvSpPr>
          <p:spPr>
            <a:xfrm>
              <a:off x="3998995" y="3657254"/>
              <a:ext cx="758932" cy="1479754"/>
            </a:xfrm>
            <a:prstGeom prst="roundRect">
              <a:avLst/>
            </a:prstGeom>
            <a:solidFill>
              <a:srgbClr val="C8161E"/>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b="1" dirty="0"/>
                <a:t>院系审核</a:t>
              </a:r>
              <a:endParaRPr lang="en-US" altLang="zh-CN" b="1" dirty="0"/>
            </a:p>
            <a:p>
              <a:pPr algn="ctr"/>
              <a:r>
                <a:rPr lang="zh-CN" altLang="en-US" b="1" dirty="0"/>
                <a:t>基本助学金</a:t>
              </a:r>
            </a:p>
          </p:txBody>
        </p:sp>
        <p:sp>
          <p:nvSpPr>
            <p:cNvPr id="52" name="文本框 51"/>
            <p:cNvSpPr txBox="1"/>
            <p:nvPr/>
          </p:nvSpPr>
          <p:spPr>
            <a:xfrm>
              <a:off x="3838394" y="5251807"/>
              <a:ext cx="1353342" cy="646331"/>
            </a:xfrm>
            <a:prstGeom prst="rect">
              <a:avLst/>
            </a:prstGeom>
            <a:noFill/>
          </p:spPr>
          <p:txBody>
            <a:bodyPr wrap="square" rtlCol="0">
              <a:spAutoFit/>
            </a:bodyPr>
            <a:lstStyle/>
            <a:p>
              <a:pPr algn="ctr"/>
              <a:r>
                <a:rPr lang="en-US" altLang="zh-CN" b="1" dirty="0"/>
                <a:t>3.【</a:t>
              </a:r>
              <a:r>
                <a:rPr lang="zh-CN" altLang="en-US" b="1" dirty="0"/>
                <a:t>院系</a:t>
              </a:r>
              <a:r>
                <a:rPr lang="en-US" altLang="zh-CN" b="1" dirty="0"/>
                <a:t>】</a:t>
              </a:r>
            </a:p>
            <a:p>
              <a:pPr algn="ctr"/>
              <a:r>
                <a:rPr lang="zh-CN" altLang="en-US" b="1" dirty="0"/>
                <a:t>进行审核</a:t>
              </a:r>
            </a:p>
          </p:txBody>
        </p:sp>
      </p:grpSp>
      <p:grpSp>
        <p:nvGrpSpPr>
          <p:cNvPr id="94" name="组合 93"/>
          <p:cNvGrpSpPr/>
          <p:nvPr/>
        </p:nvGrpSpPr>
        <p:grpSpPr>
          <a:xfrm>
            <a:off x="5191298" y="2014180"/>
            <a:ext cx="1353342" cy="2240884"/>
            <a:chOff x="5191298" y="3657254"/>
            <a:chExt cx="1353342" cy="2240884"/>
          </a:xfrm>
        </p:grpSpPr>
        <p:sp>
          <p:nvSpPr>
            <p:cNvPr id="47" name="圆角矩形 46"/>
            <p:cNvSpPr/>
            <p:nvPr/>
          </p:nvSpPr>
          <p:spPr>
            <a:xfrm>
              <a:off x="5382247" y="3657254"/>
              <a:ext cx="758932" cy="1479754"/>
            </a:xfrm>
            <a:prstGeom prst="roundRect">
              <a:avLst/>
            </a:prstGeom>
            <a:solidFill>
              <a:srgbClr val="C8161E"/>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b="1" dirty="0"/>
                <a:t>学生处审核</a:t>
              </a:r>
              <a:endParaRPr lang="en-US" altLang="zh-CN" b="1" dirty="0"/>
            </a:p>
            <a:p>
              <a:pPr algn="ctr"/>
              <a:r>
                <a:rPr lang="zh-CN" altLang="en-US" b="1" dirty="0"/>
                <a:t>基本助学金</a:t>
              </a:r>
            </a:p>
          </p:txBody>
        </p:sp>
        <p:sp>
          <p:nvSpPr>
            <p:cNvPr id="53" name="文本框 52"/>
            <p:cNvSpPr txBox="1"/>
            <p:nvPr/>
          </p:nvSpPr>
          <p:spPr>
            <a:xfrm>
              <a:off x="5191298" y="5251807"/>
              <a:ext cx="1353342" cy="646331"/>
            </a:xfrm>
            <a:prstGeom prst="rect">
              <a:avLst/>
            </a:prstGeom>
            <a:noFill/>
          </p:spPr>
          <p:txBody>
            <a:bodyPr wrap="square" rtlCol="0">
              <a:spAutoFit/>
            </a:bodyPr>
            <a:lstStyle/>
            <a:p>
              <a:pPr algn="ctr"/>
              <a:r>
                <a:rPr lang="en-US" altLang="zh-CN" b="1" dirty="0"/>
                <a:t>4.【</a:t>
              </a:r>
              <a:r>
                <a:rPr lang="zh-CN" altLang="en-US" b="1" dirty="0"/>
                <a:t>学生处</a:t>
              </a:r>
              <a:r>
                <a:rPr lang="en-US" altLang="zh-CN" b="1" dirty="0"/>
                <a:t>】</a:t>
              </a:r>
            </a:p>
            <a:p>
              <a:pPr algn="ctr"/>
              <a:r>
                <a:rPr lang="zh-CN" altLang="en-US" b="1" dirty="0"/>
                <a:t>进行审核</a:t>
              </a:r>
            </a:p>
          </p:txBody>
        </p:sp>
      </p:grpSp>
      <p:grpSp>
        <p:nvGrpSpPr>
          <p:cNvPr id="91" name="组合 90"/>
          <p:cNvGrpSpPr/>
          <p:nvPr/>
        </p:nvGrpSpPr>
        <p:grpSpPr>
          <a:xfrm>
            <a:off x="6544202" y="2012148"/>
            <a:ext cx="1353342" cy="2242916"/>
            <a:chOff x="6544202" y="3655222"/>
            <a:chExt cx="1353342" cy="2242916"/>
          </a:xfrm>
        </p:grpSpPr>
        <p:sp>
          <p:nvSpPr>
            <p:cNvPr id="48" name="圆角矩形 47">
              <a:hlinkClick r:id="" action="ppaction://noaction"/>
            </p:cNvPr>
            <p:cNvSpPr/>
            <p:nvPr/>
          </p:nvSpPr>
          <p:spPr>
            <a:xfrm>
              <a:off x="6765499" y="3655222"/>
              <a:ext cx="758932" cy="1479754"/>
            </a:xfrm>
            <a:prstGeom prst="roundRect">
              <a:avLst/>
            </a:prstGeom>
            <a:solidFill>
              <a:srgbClr val="C8161E"/>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b="1" dirty="0"/>
                <a:t>思政审核</a:t>
              </a:r>
              <a:endParaRPr lang="en-US" altLang="zh-CN" b="1" dirty="0"/>
            </a:p>
            <a:p>
              <a:pPr algn="ctr"/>
              <a:r>
                <a:rPr lang="zh-CN" altLang="en-US" b="1" dirty="0"/>
                <a:t>补充助学金</a:t>
              </a:r>
            </a:p>
          </p:txBody>
        </p:sp>
        <p:sp>
          <p:nvSpPr>
            <p:cNvPr id="54" name="文本框 53"/>
            <p:cNvSpPr txBox="1"/>
            <p:nvPr/>
          </p:nvSpPr>
          <p:spPr>
            <a:xfrm>
              <a:off x="6544202" y="5251807"/>
              <a:ext cx="1353342" cy="646331"/>
            </a:xfrm>
            <a:prstGeom prst="rect">
              <a:avLst/>
            </a:prstGeom>
            <a:noFill/>
          </p:spPr>
          <p:txBody>
            <a:bodyPr wrap="square" rtlCol="0">
              <a:spAutoFit/>
            </a:bodyPr>
            <a:lstStyle/>
            <a:p>
              <a:pPr algn="ctr"/>
              <a:r>
                <a:rPr lang="en-US" altLang="zh-CN" b="1" dirty="0"/>
                <a:t>5.【</a:t>
              </a:r>
              <a:r>
                <a:rPr lang="zh-CN" altLang="en-US" b="1" dirty="0"/>
                <a:t>思政</a:t>
              </a:r>
              <a:r>
                <a:rPr lang="en-US" altLang="zh-CN" b="1" dirty="0"/>
                <a:t>】</a:t>
              </a:r>
            </a:p>
            <a:p>
              <a:pPr algn="ctr"/>
              <a:r>
                <a:rPr lang="zh-CN" altLang="en-US" b="1" dirty="0"/>
                <a:t>进行审核</a:t>
              </a:r>
            </a:p>
          </p:txBody>
        </p:sp>
      </p:grpSp>
      <p:grpSp>
        <p:nvGrpSpPr>
          <p:cNvPr id="90" name="组合 89"/>
          <p:cNvGrpSpPr/>
          <p:nvPr/>
        </p:nvGrpSpPr>
        <p:grpSpPr>
          <a:xfrm>
            <a:off x="7853367" y="2012148"/>
            <a:ext cx="1471214" cy="3350911"/>
            <a:chOff x="7853367" y="3655222"/>
            <a:chExt cx="1471214" cy="3350911"/>
          </a:xfrm>
        </p:grpSpPr>
        <p:sp>
          <p:nvSpPr>
            <p:cNvPr id="49" name="圆角矩形 48">
              <a:hlinkClick r:id="" action="ppaction://noaction"/>
            </p:cNvPr>
            <p:cNvSpPr/>
            <p:nvPr/>
          </p:nvSpPr>
          <p:spPr>
            <a:xfrm>
              <a:off x="8148751" y="3655222"/>
              <a:ext cx="758932" cy="1479754"/>
            </a:xfrm>
            <a:prstGeom prst="roundRect">
              <a:avLst/>
            </a:prstGeom>
            <a:solidFill>
              <a:srgbClr val="C8161E"/>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b="1" dirty="0"/>
                <a:t>院系审核</a:t>
              </a:r>
              <a:endParaRPr lang="en-US" altLang="zh-CN" b="1" dirty="0"/>
            </a:p>
            <a:p>
              <a:pPr algn="ctr"/>
              <a:r>
                <a:rPr lang="zh-CN" altLang="en-US" b="1" dirty="0"/>
                <a:t>补充助学金</a:t>
              </a:r>
            </a:p>
          </p:txBody>
        </p:sp>
        <p:sp>
          <p:nvSpPr>
            <p:cNvPr id="55" name="文本框 54"/>
            <p:cNvSpPr txBox="1"/>
            <p:nvPr/>
          </p:nvSpPr>
          <p:spPr>
            <a:xfrm>
              <a:off x="7853367" y="5251807"/>
              <a:ext cx="1471214" cy="1754326"/>
            </a:xfrm>
            <a:prstGeom prst="rect">
              <a:avLst/>
            </a:prstGeom>
            <a:noFill/>
          </p:spPr>
          <p:txBody>
            <a:bodyPr wrap="square" rtlCol="0">
              <a:spAutoFit/>
            </a:bodyPr>
            <a:lstStyle/>
            <a:p>
              <a:pPr algn="ctr"/>
              <a:r>
                <a:rPr lang="en-US" altLang="zh-CN" b="1" dirty="0"/>
                <a:t>6.【</a:t>
              </a:r>
              <a:r>
                <a:rPr lang="zh-CN" altLang="en-US" b="1" dirty="0"/>
                <a:t>院系</a:t>
              </a:r>
              <a:r>
                <a:rPr lang="en-US" altLang="zh-CN" b="1" dirty="0"/>
                <a:t>】</a:t>
              </a:r>
            </a:p>
            <a:p>
              <a:r>
                <a:rPr lang="zh-CN" altLang="en-US" b="1" dirty="0"/>
                <a:t>进行评选性质</a:t>
              </a:r>
              <a:r>
                <a:rPr lang="zh-CN" altLang="en-US" b="1" dirty="0">
                  <a:solidFill>
                    <a:srgbClr val="C00000"/>
                  </a:solidFill>
                </a:rPr>
                <a:t>（新评</a:t>
              </a:r>
              <a:r>
                <a:rPr lang="en-US" altLang="zh-CN" b="1" dirty="0">
                  <a:solidFill>
                    <a:srgbClr val="C00000"/>
                  </a:solidFill>
                </a:rPr>
                <a:t>/</a:t>
              </a:r>
              <a:r>
                <a:rPr lang="zh-CN" altLang="en-US" b="1" dirty="0">
                  <a:solidFill>
                    <a:srgbClr val="C00000"/>
                  </a:solidFill>
                </a:rPr>
                <a:t>续评</a:t>
              </a:r>
              <a:r>
                <a:rPr lang="en-US" altLang="zh-CN" b="1" dirty="0">
                  <a:solidFill>
                    <a:srgbClr val="C00000"/>
                  </a:solidFill>
                </a:rPr>
                <a:t>/</a:t>
              </a:r>
              <a:r>
                <a:rPr lang="zh-CN" altLang="en-US" b="1" dirty="0">
                  <a:solidFill>
                    <a:srgbClr val="C00000"/>
                  </a:solidFill>
                </a:rPr>
                <a:t>补评）</a:t>
              </a:r>
              <a:r>
                <a:rPr lang="zh-CN" altLang="en-US" b="1" dirty="0"/>
                <a:t>及</a:t>
              </a:r>
              <a:r>
                <a:rPr lang="zh-CN" altLang="en-US" b="1" dirty="0">
                  <a:solidFill>
                    <a:srgbClr val="C00000"/>
                  </a:solidFill>
                </a:rPr>
                <a:t>学生最终获助项目</a:t>
              </a:r>
              <a:r>
                <a:rPr lang="zh-CN" altLang="en-US" b="1" dirty="0"/>
                <a:t>确认</a:t>
              </a:r>
            </a:p>
          </p:txBody>
        </p:sp>
      </p:grpSp>
      <p:grpSp>
        <p:nvGrpSpPr>
          <p:cNvPr id="89" name="组合 88"/>
          <p:cNvGrpSpPr/>
          <p:nvPr/>
        </p:nvGrpSpPr>
        <p:grpSpPr>
          <a:xfrm>
            <a:off x="9250010" y="2012148"/>
            <a:ext cx="1353342" cy="2242916"/>
            <a:chOff x="9250010" y="3655222"/>
            <a:chExt cx="1353342" cy="2242916"/>
          </a:xfrm>
        </p:grpSpPr>
        <p:sp>
          <p:nvSpPr>
            <p:cNvPr id="50" name="圆角矩形 49"/>
            <p:cNvSpPr/>
            <p:nvPr/>
          </p:nvSpPr>
          <p:spPr>
            <a:xfrm>
              <a:off x="9532003" y="3655222"/>
              <a:ext cx="758932" cy="1479754"/>
            </a:xfrm>
            <a:prstGeom prst="roundRect">
              <a:avLst/>
            </a:prstGeom>
            <a:solidFill>
              <a:srgbClr val="C8161E"/>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b="1" dirty="0"/>
                <a:t>学生处审核</a:t>
              </a:r>
              <a:endParaRPr lang="en-US" altLang="zh-CN" b="1" dirty="0"/>
            </a:p>
            <a:p>
              <a:pPr algn="ctr"/>
              <a:r>
                <a:rPr lang="zh-CN" altLang="en-US" b="1" dirty="0"/>
                <a:t>补充助学金</a:t>
              </a:r>
            </a:p>
          </p:txBody>
        </p:sp>
        <p:sp>
          <p:nvSpPr>
            <p:cNvPr id="56" name="文本框 55"/>
            <p:cNvSpPr txBox="1"/>
            <p:nvPr/>
          </p:nvSpPr>
          <p:spPr>
            <a:xfrm>
              <a:off x="9250010" y="5251807"/>
              <a:ext cx="1353342" cy="646331"/>
            </a:xfrm>
            <a:prstGeom prst="rect">
              <a:avLst/>
            </a:prstGeom>
            <a:noFill/>
          </p:spPr>
          <p:txBody>
            <a:bodyPr wrap="square" rtlCol="0">
              <a:spAutoFit/>
            </a:bodyPr>
            <a:lstStyle/>
            <a:p>
              <a:pPr algn="ctr"/>
              <a:r>
                <a:rPr lang="en-US" altLang="zh-CN" b="1" dirty="0"/>
                <a:t>7.【</a:t>
              </a:r>
              <a:r>
                <a:rPr lang="zh-CN" altLang="en-US" b="1" dirty="0"/>
                <a:t>学生处</a:t>
              </a:r>
              <a:r>
                <a:rPr lang="en-US" altLang="zh-CN" b="1" dirty="0"/>
                <a:t>】</a:t>
              </a:r>
            </a:p>
            <a:p>
              <a:pPr algn="ctr"/>
              <a:r>
                <a:rPr lang="zh-CN" altLang="en-US" b="1" dirty="0"/>
                <a:t>进行审核</a:t>
              </a:r>
            </a:p>
          </p:txBody>
        </p:sp>
      </p:grpSp>
      <p:grpSp>
        <p:nvGrpSpPr>
          <p:cNvPr id="88" name="组合 87"/>
          <p:cNvGrpSpPr/>
          <p:nvPr/>
        </p:nvGrpSpPr>
        <p:grpSpPr>
          <a:xfrm>
            <a:off x="10485042" y="2126947"/>
            <a:ext cx="1589086" cy="3513111"/>
            <a:chOff x="10485042" y="3770021"/>
            <a:chExt cx="1589086" cy="3513111"/>
          </a:xfrm>
        </p:grpSpPr>
        <p:sp>
          <p:nvSpPr>
            <p:cNvPr id="58" name="圆角矩形 57">
              <a:hlinkClick r:id="" action="ppaction://noaction"/>
            </p:cNvPr>
            <p:cNvSpPr/>
            <p:nvPr/>
          </p:nvSpPr>
          <p:spPr>
            <a:xfrm>
              <a:off x="10915254" y="3770021"/>
              <a:ext cx="364331" cy="1250156"/>
            </a:xfrm>
            <a:prstGeom prst="roundRect">
              <a:avLst/>
            </a:prstGeom>
            <a:solidFill>
              <a:srgbClr val="C816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t>学生打印</a:t>
              </a:r>
            </a:p>
          </p:txBody>
        </p:sp>
        <p:sp>
          <p:nvSpPr>
            <p:cNvPr id="59" name="文本框 58"/>
            <p:cNvSpPr txBox="1"/>
            <p:nvPr/>
          </p:nvSpPr>
          <p:spPr>
            <a:xfrm>
              <a:off x="10485042" y="5251807"/>
              <a:ext cx="1589086" cy="2031325"/>
            </a:xfrm>
            <a:prstGeom prst="rect">
              <a:avLst/>
            </a:prstGeom>
            <a:noFill/>
          </p:spPr>
          <p:txBody>
            <a:bodyPr wrap="square" rtlCol="0">
              <a:spAutoFit/>
            </a:bodyPr>
            <a:lstStyle/>
            <a:p>
              <a:pPr algn="ctr"/>
              <a:r>
                <a:rPr lang="en-US" altLang="zh-CN" b="1" dirty="0"/>
                <a:t>8.【</a:t>
              </a:r>
              <a:r>
                <a:rPr lang="zh-CN" altLang="en-US" b="1" dirty="0"/>
                <a:t>学生</a:t>
              </a:r>
              <a:r>
                <a:rPr lang="en-US" altLang="zh-CN" b="1" dirty="0"/>
                <a:t>】</a:t>
              </a:r>
            </a:p>
            <a:p>
              <a:pPr algn="ctr"/>
              <a:r>
                <a:rPr lang="zh-CN" altLang="en-US" b="1" dirty="0">
                  <a:solidFill>
                    <a:srgbClr val="C00000"/>
                  </a:solidFill>
                </a:rPr>
                <a:t>获评补充助学金学生</a:t>
              </a:r>
              <a:endParaRPr lang="en-US" altLang="zh-CN" b="1" dirty="0">
                <a:solidFill>
                  <a:srgbClr val="C00000"/>
                </a:solidFill>
              </a:endParaRPr>
            </a:p>
            <a:p>
              <a:pPr algn="ctr"/>
              <a:r>
                <a:rPr lang="zh-CN" altLang="en-US" b="1" dirty="0">
                  <a:solidFill>
                    <a:srgbClr val="C00000"/>
                  </a:solidFill>
                </a:rPr>
                <a:t>（含跟踪续评）</a:t>
              </a:r>
              <a:endParaRPr lang="en-US" altLang="zh-CN" b="1" dirty="0">
                <a:solidFill>
                  <a:srgbClr val="C00000"/>
                </a:solidFill>
              </a:endParaRPr>
            </a:p>
            <a:p>
              <a:pPr algn="ctr"/>
              <a:r>
                <a:rPr lang="zh-CN" altLang="en-US" b="1" dirty="0"/>
                <a:t>打印提交纸质申请表至学院事务老师</a:t>
              </a:r>
            </a:p>
          </p:txBody>
        </p:sp>
      </p:grpSp>
      <p:cxnSp>
        <p:nvCxnSpPr>
          <p:cNvPr id="60" name="直接箭头连接符 59"/>
          <p:cNvCxnSpPr>
            <a:stCxn id="42" idx="3"/>
            <a:endCxn id="45" idx="1"/>
          </p:cNvCxnSpPr>
          <p:nvPr/>
        </p:nvCxnSpPr>
        <p:spPr>
          <a:xfrm>
            <a:off x="1991423" y="2754057"/>
            <a:ext cx="62432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63" name="直接箭头连接符 62"/>
          <p:cNvCxnSpPr>
            <a:stCxn id="45" idx="3"/>
            <a:endCxn id="46" idx="1"/>
          </p:cNvCxnSpPr>
          <p:nvPr/>
        </p:nvCxnSpPr>
        <p:spPr>
          <a:xfrm>
            <a:off x="3374675" y="2754057"/>
            <a:ext cx="62432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66" name="直接箭头连接符 65"/>
          <p:cNvCxnSpPr>
            <a:stCxn id="46" idx="3"/>
            <a:endCxn id="47" idx="1"/>
          </p:cNvCxnSpPr>
          <p:nvPr/>
        </p:nvCxnSpPr>
        <p:spPr>
          <a:xfrm>
            <a:off x="4757927" y="2754057"/>
            <a:ext cx="62432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69" name="直接箭头连接符 68"/>
          <p:cNvCxnSpPr>
            <a:stCxn id="47" idx="3"/>
            <a:endCxn id="48" idx="1"/>
          </p:cNvCxnSpPr>
          <p:nvPr/>
        </p:nvCxnSpPr>
        <p:spPr>
          <a:xfrm flipV="1">
            <a:off x="6141179" y="2752025"/>
            <a:ext cx="624320" cy="203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2" name="直接箭头连接符 71"/>
          <p:cNvCxnSpPr>
            <a:stCxn id="48" idx="3"/>
            <a:endCxn id="49" idx="1"/>
          </p:cNvCxnSpPr>
          <p:nvPr/>
        </p:nvCxnSpPr>
        <p:spPr>
          <a:xfrm>
            <a:off x="7524431" y="2752025"/>
            <a:ext cx="62432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6" name="直接箭头连接符 75"/>
          <p:cNvCxnSpPr>
            <a:stCxn id="49" idx="3"/>
            <a:endCxn id="50" idx="1"/>
          </p:cNvCxnSpPr>
          <p:nvPr/>
        </p:nvCxnSpPr>
        <p:spPr>
          <a:xfrm>
            <a:off x="8907683" y="2752025"/>
            <a:ext cx="62432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9" name="直接箭头连接符 78"/>
          <p:cNvCxnSpPr>
            <a:stCxn id="50" idx="3"/>
            <a:endCxn id="58" idx="1"/>
          </p:cNvCxnSpPr>
          <p:nvPr/>
        </p:nvCxnSpPr>
        <p:spPr>
          <a:xfrm>
            <a:off x="10290935" y="2752025"/>
            <a:ext cx="624319"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9825581" y="5870890"/>
            <a:ext cx="2179345" cy="646331"/>
            <a:chOff x="9751670" y="1306003"/>
            <a:chExt cx="2179345" cy="646331"/>
          </a:xfrm>
        </p:grpSpPr>
        <p:sp>
          <p:nvSpPr>
            <p:cNvPr id="102" name="文本框 101"/>
            <p:cNvSpPr txBox="1"/>
            <p:nvPr/>
          </p:nvSpPr>
          <p:spPr>
            <a:xfrm>
              <a:off x="10361355" y="1306003"/>
              <a:ext cx="1569660" cy="646331"/>
            </a:xfrm>
            <a:prstGeom prst="rect">
              <a:avLst/>
            </a:prstGeom>
            <a:noFill/>
          </p:spPr>
          <p:txBody>
            <a:bodyPr wrap="none" rtlCol="0">
              <a:spAutoFit/>
            </a:bodyPr>
            <a:lstStyle/>
            <a:p>
              <a:r>
                <a:rPr lang="zh-CN" altLang="en-US" b="1" dirty="0">
                  <a:solidFill>
                    <a:schemeClr val="accent1">
                      <a:lumMod val="60000"/>
                      <a:lumOff val="40000"/>
                    </a:schemeClr>
                  </a:solidFill>
                </a:rPr>
                <a:t>可点击各步骤</a:t>
              </a:r>
              <a:endParaRPr lang="en-US" altLang="zh-CN" b="1" dirty="0">
                <a:solidFill>
                  <a:schemeClr val="accent1">
                    <a:lumMod val="60000"/>
                    <a:lumOff val="40000"/>
                  </a:schemeClr>
                </a:solidFill>
              </a:endParaRPr>
            </a:p>
            <a:p>
              <a:r>
                <a:rPr lang="zh-CN" altLang="en-US" b="1" dirty="0">
                  <a:solidFill>
                    <a:schemeClr val="accent1">
                      <a:lumMod val="60000"/>
                      <a:lumOff val="40000"/>
                    </a:schemeClr>
                  </a:solidFill>
                </a:rPr>
                <a:t>查看操作指南</a:t>
              </a:r>
            </a:p>
          </p:txBody>
        </p:sp>
        <p:sp>
          <p:nvSpPr>
            <p:cNvPr id="103" name="iconfont-10043-4933333"/>
            <p:cNvSpPr>
              <a:spLocks noChangeAspect="1"/>
            </p:cNvSpPr>
            <p:nvPr/>
          </p:nvSpPr>
          <p:spPr bwMode="auto">
            <a:xfrm>
              <a:off x="9751670" y="1342649"/>
              <a:ext cx="609685" cy="609685"/>
            </a:xfrm>
            <a:custGeom>
              <a:avLst/>
              <a:gdLst>
                <a:gd name="T0" fmla="*/ 5200 w 11200"/>
                <a:gd name="T1" fmla="*/ 7600 h 11200"/>
                <a:gd name="T2" fmla="*/ 5200 w 11200"/>
                <a:gd name="T3" fmla="*/ 5200 h 11200"/>
                <a:gd name="T4" fmla="*/ 4400 w 11200"/>
                <a:gd name="T5" fmla="*/ 5200 h 11200"/>
                <a:gd name="T6" fmla="*/ 4000 w 11200"/>
                <a:gd name="T7" fmla="*/ 4800 h 11200"/>
                <a:gd name="T8" fmla="*/ 4400 w 11200"/>
                <a:gd name="T9" fmla="*/ 4400 h 11200"/>
                <a:gd name="T10" fmla="*/ 5600 w 11200"/>
                <a:gd name="T11" fmla="*/ 4400 h 11200"/>
                <a:gd name="T12" fmla="*/ 6000 w 11200"/>
                <a:gd name="T13" fmla="*/ 4798 h 11200"/>
                <a:gd name="T14" fmla="*/ 6000 w 11200"/>
                <a:gd name="T15" fmla="*/ 7600 h 11200"/>
                <a:gd name="T16" fmla="*/ 6801 w 11200"/>
                <a:gd name="T17" fmla="*/ 7600 h 11200"/>
                <a:gd name="T18" fmla="*/ 7200 w 11200"/>
                <a:gd name="T19" fmla="*/ 8000 h 11200"/>
                <a:gd name="T20" fmla="*/ 6801 w 11200"/>
                <a:gd name="T21" fmla="*/ 8400 h 11200"/>
                <a:gd name="T22" fmla="*/ 4399 w 11200"/>
                <a:gd name="T23" fmla="*/ 8400 h 11200"/>
                <a:gd name="T24" fmla="*/ 4000 w 11200"/>
                <a:gd name="T25" fmla="*/ 8000 h 11200"/>
                <a:gd name="T26" fmla="*/ 4399 w 11200"/>
                <a:gd name="T27" fmla="*/ 7600 h 11200"/>
                <a:gd name="T28" fmla="*/ 5200 w 11200"/>
                <a:gd name="T29" fmla="*/ 7600 h 11200"/>
                <a:gd name="T30" fmla="*/ 5600 w 11200"/>
                <a:gd name="T31" fmla="*/ 11200 h 11200"/>
                <a:gd name="T32" fmla="*/ 0 w 11200"/>
                <a:gd name="T33" fmla="*/ 5600 h 11200"/>
                <a:gd name="T34" fmla="*/ 5600 w 11200"/>
                <a:gd name="T35" fmla="*/ 0 h 11200"/>
                <a:gd name="T36" fmla="*/ 11200 w 11200"/>
                <a:gd name="T37" fmla="*/ 5600 h 11200"/>
                <a:gd name="T38" fmla="*/ 5600 w 11200"/>
                <a:gd name="T39" fmla="*/ 11200 h 11200"/>
                <a:gd name="T40" fmla="*/ 5600 w 11200"/>
                <a:gd name="T41" fmla="*/ 10400 h 11200"/>
                <a:gd name="T42" fmla="*/ 10400 w 11200"/>
                <a:gd name="T43" fmla="*/ 5600 h 11200"/>
                <a:gd name="T44" fmla="*/ 5600 w 11200"/>
                <a:gd name="T45" fmla="*/ 800 h 11200"/>
                <a:gd name="T46" fmla="*/ 800 w 11200"/>
                <a:gd name="T47" fmla="*/ 5600 h 11200"/>
                <a:gd name="T48" fmla="*/ 5600 w 11200"/>
                <a:gd name="T49" fmla="*/ 10400 h 11200"/>
                <a:gd name="T50" fmla="*/ 4800 w 11200"/>
                <a:gd name="T51" fmla="*/ 3000 h 11200"/>
                <a:gd name="T52" fmla="*/ 5400 w 11200"/>
                <a:gd name="T53" fmla="*/ 2400 h 11200"/>
                <a:gd name="T54" fmla="*/ 6000 w 11200"/>
                <a:gd name="T55" fmla="*/ 3000 h 11200"/>
                <a:gd name="T56" fmla="*/ 5400 w 11200"/>
                <a:gd name="T57" fmla="*/ 3600 h 11200"/>
                <a:gd name="T58" fmla="*/ 4800 w 11200"/>
                <a:gd name="T59" fmla="*/ 3000 h 1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200" h="11200">
                  <a:moveTo>
                    <a:pt x="5200" y="7600"/>
                  </a:moveTo>
                  <a:lnTo>
                    <a:pt x="5200" y="5200"/>
                  </a:lnTo>
                  <a:lnTo>
                    <a:pt x="4400" y="5200"/>
                  </a:lnTo>
                  <a:cubicBezTo>
                    <a:pt x="4179" y="5200"/>
                    <a:pt x="4000" y="5022"/>
                    <a:pt x="4000" y="4800"/>
                  </a:cubicBezTo>
                  <a:cubicBezTo>
                    <a:pt x="4000" y="4579"/>
                    <a:pt x="4178" y="4400"/>
                    <a:pt x="4400" y="4400"/>
                  </a:cubicBezTo>
                  <a:lnTo>
                    <a:pt x="5600" y="4400"/>
                  </a:lnTo>
                  <a:cubicBezTo>
                    <a:pt x="5820" y="4399"/>
                    <a:pt x="6000" y="4578"/>
                    <a:pt x="6000" y="4798"/>
                  </a:cubicBezTo>
                  <a:lnTo>
                    <a:pt x="6000" y="7600"/>
                  </a:lnTo>
                  <a:lnTo>
                    <a:pt x="6801" y="7600"/>
                  </a:lnTo>
                  <a:cubicBezTo>
                    <a:pt x="7021" y="7600"/>
                    <a:pt x="7200" y="7778"/>
                    <a:pt x="7200" y="8000"/>
                  </a:cubicBezTo>
                  <a:cubicBezTo>
                    <a:pt x="7200" y="8221"/>
                    <a:pt x="7019" y="8400"/>
                    <a:pt x="6801" y="8400"/>
                  </a:cubicBezTo>
                  <a:lnTo>
                    <a:pt x="4399" y="8400"/>
                  </a:lnTo>
                  <a:cubicBezTo>
                    <a:pt x="4178" y="8400"/>
                    <a:pt x="3999" y="8221"/>
                    <a:pt x="4000" y="8000"/>
                  </a:cubicBezTo>
                  <a:cubicBezTo>
                    <a:pt x="4000" y="7779"/>
                    <a:pt x="4181" y="7600"/>
                    <a:pt x="4399" y="7600"/>
                  </a:cubicBezTo>
                  <a:lnTo>
                    <a:pt x="5200" y="7600"/>
                  </a:lnTo>
                  <a:close/>
                  <a:moveTo>
                    <a:pt x="5600" y="11200"/>
                  </a:moveTo>
                  <a:cubicBezTo>
                    <a:pt x="2507" y="11200"/>
                    <a:pt x="0" y="8693"/>
                    <a:pt x="0" y="5600"/>
                  </a:cubicBezTo>
                  <a:cubicBezTo>
                    <a:pt x="0" y="2507"/>
                    <a:pt x="2507" y="0"/>
                    <a:pt x="5600" y="0"/>
                  </a:cubicBezTo>
                  <a:cubicBezTo>
                    <a:pt x="8693" y="0"/>
                    <a:pt x="11200" y="2507"/>
                    <a:pt x="11200" y="5600"/>
                  </a:cubicBezTo>
                  <a:cubicBezTo>
                    <a:pt x="11200" y="8693"/>
                    <a:pt x="8693" y="11200"/>
                    <a:pt x="5600" y="11200"/>
                  </a:cubicBezTo>
                  <a:close/>
                  <a:moveTo>
                    <a:pt x="5600" y="10400"/>
                  </a:moveTo>
                  <a:cubicBezTo>
                    <a:pt x="8251" y="10400"/>
                    <a:pt x="10400" y="8251"/>
                    <a:pt x="10400" y="5600"/>
                  </a:cubicBezTo>
                  <a:cubicBezTo>
                    <a:pt x="10400" y="2949"/>
                    <a:pt x="8251" y="800"/>
                    <a:pt x="5600" y="800"/>
                  </a:cubicBezTo>
                  <a:cubicBezTo>
                    <a:pt x="2949" y="800"/>
                    <a:pt x="800" y="2949"/>
                    <a:pt x="800" y="5600"/>
                  </a:cubicBezTo>
                  <a:cubicBezTo>
                    <a:pt x="800" y="8251"/>
                    <a:pt x="2949" y="10400"/>
                    <a:pt x="5600" y="10400"/>
                  </a:cubicBezTo>
                  <a:close/>
                  <a:moveTo>
                    <a:pt x="4800" y="3000"/>
                  </a:moveTo>
                  <a:cubicBezTo>
                    <a:pt x="4800" y="2669"/>
                    <a:pt x="5066" y="2400"/>
                    <a:pt x="5400" y="2400"/>
                  </a:cubicBezTo>
                  <a:cubicBezTo>
                    <a:pt x="5731" y="2400"/>
                    <a:pt x="6000" y="2666"/>
                    <a:pt x="6000" y="3000"/>
                  </a:cubicBezTo>
                  <a:cubicBezTo>
                    <a:pt x="6000" y="3331"/>
                    <a:pt x="5734" y="3600"/>
                    <a:pt x="5400" y="3600"/>
                  </a:cubicBezTo>
                  <a:cubicBezTo>
                    <a:pt x="5069" y="3600"/>
                    <a:pt x="4800" y="3334"/>
                    <a:pt x="4800" y="3000"/>
                  </a:cubicBezTo>
                  <a:close/>
                </a:path>
              </a:pathLst>
            </a:custGeom>
            <a:solidFill>
              <a:srgbClr val="EF6F76"/>
            </a:solidFill>
            <a:ln>
              <a:noFill/>
            </a:ln>
          </p:spPr>
        </p:sp>
      </p:grpSp>
      <p:sp>
        <p:nvSpPr>
          <p:cNvPr id="38" name="矩形 37"/>
          <p:cNvSpPr/>
          <p:nvPr/>
        </p:nvSpPr>
        <p:spPr>
          <a:xfrm>
            <a:off x="3798916" y="940511"/>
            <a:ext cx="5261317" cy="64328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rgbClr val="C00000"/>
                </a:solidFill>
              </a:rPr>
              <a:t>基本助学金申请流程完成后，申请补充助学金的同学流程自动回到思政老师进行补充助学金的审核</a:t>
            </a:r>
          </a:p>
        </p:txBody>
      </p:sp>
      <p:cxnSp>
        <p:nvCxnSpPr>
          <p:cNvPr id="39" name="直接箭头连接符 38"/>
          <p:cNvCxnSpPr>
            <a:stCxn id="38" idx="2"/>
          </p:cNvCxnSpPr>
          <p:nvPr/>
        </p:nvCxnSpPr>
        <p:spPr>
          <a:xfrm>
            <a:off x="6429575" y="1583795"/>
            <a:ext cx="23764" cy="1168230"/>
          </a:xfrm>
          <a:prstGeom prst="straightConnector1">
            <a:avLst/>
          </a:prstGeom>
          <a:ln w="31750">
            <a:prstDash val="dash"/>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4"/>
          </p:nvPr>
        </p:nvSpPr>
        <p:spPr/>
        <p:txBody>
          <a:bodyPr/>
          <a:lstStyle/>
          <a:p>
            <a:r>
              <a:rPr lang="zh-CN" altLang="en-US" dirty="0"/>
              <a:t>线上申请指南</a:t>
            </a:r>
            <a:r>
              <a:rPr lang="en-US" altLang="zh-CN" dirty="0"/>
              <a:t>——</a:t>
            </a:r>
            <a:r>
              <a:rPr lang="zh-CN" altLang="en-US" dirty="0"/>
              <a:t>助学金申请</a:t>
            </a:r>
            <a:endParaRPr lang="zh-CN" altLang="zh-CN" dirty="0"/>
          </a:p>
        </p:txBody>
      </p:sp>
      <p:sp>
        <p:nvSpPr>
          <p:cNvPr id="11" name="Rectangle 15"/>
          <p:cNvSpPr>
            <a:spLocks noChangeArrowheads="1"/>
          </p:cNvSpPr>
          <p:nvPr/>
        </p:nvSpPr>
        <p:spPr bwMode="auto">
          <a:xfrm>
            <a:off x="171532" y="1100089"/>
            <a:ext cx="959083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eaLnBrk="0" fontAlgn="base" hangingPunct="0">
              <a:spcBef>
                <a:spcPct val="0"/>
              </a:spcBef>
              <a:spcAft>
                <a:spcPct val="0"/>
              </a:spcAft>
              <a:buFontTx/>
              <a:buChar char="•"/>
            </a:pPr>
            <a:r>
              <a:rPr lang="en-US" altLang="zh-CN" sz="1400" b="1" dirty="0">
                <a:latin typeface="+mn-ea"/>
                <a:cs typeface="Times New Roman" panose="02020603050405020304" pitchFamily="18" charset="0"/>
              </a:rPr>
              <a:t>1.</a:t>
            </a:r>
            <a:r>
              <a:rPr lang="zh-CN" altLang="zh-CN" sz="1400" b="1" dirty="0">
                <a:latin typeface="+mn-ea"/>
                <a:cs typeface="Times New Roman" panose="02020603050405020304" pitchFamily="18" charset="0"/>
              </a:rPr>
              <a:t>通过</a:t>
            </a:r>
            <a:r>
              <a:rPr lang="en-US" altLang="zh-CN" sz="1400" b="1" dirty="0" err="1">
                <a:latin typeface="+mn-ea"/>
                <a:cs typeface="Times New Roman" panose="02020603050405020304" pitchFamily="18" charset="0"/>
              </a:rPr>
              <a:t>Jaccount</a:t>
            </a:r>
            <a:r>
              <a:rPr lang="zh-CN" altLang="en-US" sz="1400" b="1" dirty="0">
                <a:latin typeface="+mn-ea"/>
                <a:cs typeface="Times New Roman" panose="02020603050405020304" pitchFamily="18" charset="0"/>
              </a:rPr>
              <a:t>登陆</a:t>
            </a:r>
            <a:r>
              <a:rPr lang="zh-CN" altLang="zh-CN" sz="1400" b="1" dirty="0">
                <a:latin typeface="+mn-ea"/>
                <a:cs typeface="Times New Roman" panose="02020603050405020304" pitchFamily="18" charset="0"/>
              </a:rPr>
              <a:t>我的数字交大（</a:t>
            </a:r>
            <a:r>
              <a:rPr lang="en-US" altLang="zh-CN" sz="1400" b="1" dirty="0">
                <a:solidFill>
                  <a:srgbClr val="0070C0"/>
                </a:solidFill>
                <a:latin typeface="+mn-ea"/>
                <a:cs typeface="Times New Roman" panose="02020603050405020304" pitchFamily="18" charset="0"/>
              </a:rPr>
              <a:t>https://my.sjtu.edu.cn/</a:t>
            </a:r>
            <a:r>
              <a:rPr lang="zh-CN" altLang="zh-CN" sz="1400" b="1" dirty="0">
                <a:latin typeface="+mn-ea"/>
                <a:cs typeface="Times New Roman" panose="02020603050405020304" pitchFamily="18" charset="0"/>
              </a:rPr>
              <a:t>），选择【学生工作】点击【助学金申请】进行填写。</a:t>
            </a:r>
          </a:p>
        </p:txBody>
      </p:sp>
      <p:grpSp>
        <p:nvGrpSpPr>
          <p:cNvPr id="17" name="组合 16"/>
          <p:cNvGrpSpPr/>
          <p:nvPr/>
        </p:nvGrpSpPr>
        <p:grpSpPr>
          <a:xfrm>
            <a:off x="10870047" y="5057475"/>
            <a:ext cx="1188823" cy="980860"/>
            <a:chOff x="10870047" y="5057475"/>
            <a:chExt cx="1188823" cy="980860"/>
          </a:xfrm>
        </p:grpSpPr>
        <p:pic>
          <p:nvPicPr>
            <p:cNvPr id="18" name="图片 17">
              <a:hlinkClick r:id="rId2" action="ppaction://hlinksldjump"/>
            </p:cNvPr>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0870047" y="5057475"/>
              <a:ext cx="1188823" cy="725487"/>
            </a:xfrm>
            <a:prstGeom prst="rect">
              <a:avLst/>
            </a:prstGeom>
          </p:spPr>
        </p:pic>
        <p:sp>
          <p:nvSpPr>
            <p:cNvPr id="19" name="文本框 18"/>
            <p:cNvSpPr txBox="1"/>
            <p:nvPr/>
          </p:nvSpPr>
          <p:spPr>
            <a:xfrm>
              <a:off x="11089996" y="5776725"/>
              <a:ext cx="748923" cy="261610"/>
            </a:xfrm>
            <a:prstGeom prst="rect">
              <a:avLst/>
            </a:prstGeom>
            <a:noFill/>
          </p:spPr>
          <p:txBody>
            <a:bodyPr wrap="none" rtlCol="0">
              <a:spAutoFit/>
            </a:bodyPr>
            <a:lstStyle/>
            <a:p>
              <a:r>
                <a:rPr lang="zh-CN" altLang="en-US" sz="1100" b="1" dirty="0">
                  <a:solidFill>
                    <a:srgbClr val="D18282"/>
                  </a:solidFill>
                </a:rPr>
                <a:t>返回流程</a:t>
              </a:r>
            </a:p>
          </p:txBody>
        </p:sp>
      </p:grpSp>
      <p:pic>
        <p:nvPicPr>
          <p:cNvPr id="5" name="图片 4"/>
          <p:cNvPicPr>
            <a:picLocks noChangeAspect="1"/>
          </p:cNvPicPr>
          <p:nvPr/>
        </p:nvPicPr>
        <p:blipFill>
          <a:blip r:embed="rId4"/>
          <a:stretch>
            <a:fillRect/>
          </a:stretch>
        </p:blipFill>
        <p:spPr>
          <a:xfrm>
            <a:off x="702063" y="1407866"/>
            <a:ext cx="4382168" cy="4938159"/>
          </a:xfrm>
          <a:prstGeom prst="rect">
            <a:avLst/>
          </a:prstGeom>
        </p:spPr>
      </p:pic>
      <p:sp>
        <p:nvSpPr>
          <p:cNvPr id="10" name="矩形 9"/>
          <p:cNvSpPr/>
          <p:nvPr/>
        </p:nvSpPr>
        <p:spPr>
          <a:xfrm>
            <a:off x="2344078" y="2676424"/>
            <a:ext cx="640268" cy="50663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p>
        </p:txBody>
      </p:sp>
      <p:cxnSp>
        <p:nvCxnSpPr>
          <p:cNvPr id="12" name="直接箭头连接符 11"/>
          <p:cNvCxnSpPr/>
          <p:nvPr/>
        </p:nvCxnSpPr>
        <p:spPr>
          <a:xfrm>
            <a:off x="1593284" y="2124406"/>
            <a:ext cx="750794" cy="365215"/>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4761311" y="5669003"/>
            <a:ext cx="1338828" cy="369332"/>
          </a:xfrm>
          <a:prstGeom prst="rect">
            <a:avLst/>
          </a:prstGeom>
        </p:spPr>
        <p:txBody>
          <a:bodyPr wrap="none">
            <a:spAutoFit/>
          </a:bodyPr>
          <a:lstStyle/>
          <a:p>
            <a:r>
              <a:rPr lang="zh-CN" altLang="en-US" b="1" dirty="0">
                <a:solidFill>
                  <a:srgbClr val="C00000"/>
                </a:solidFill>
                <a:latin typeface="+mn-ea"/>
                <a:cs typeface="Times New Roman" panose="02020603050405020304" pitchFamily="18" charset="0"/>
              </a:rPr>
              <a:t>助学金申请</a:t>
            </a:r>
            <a:endParaRPr lang="zh-CN" altLang="en-US" dirty="0">
              <a:solidFill>
                <a:srgbClr val="C00000"/>
              </a:solidFill>
            </a:endParaRPr>
          </a:p>
        </p:txBody>
      </p:sp>
      <p:cxnSp>
        <p:nvCxnSpPr>
          <p:cNvPr id="8" name="直接箭头连接符 7"/>
          <p:cNvCxnSpPr/>
          <p:nvPr/>
        </p:nvCxnSpPr>
        <p:spPr>
          <a:xfrm flipH="1" flipV="1">
            <a:off x="2492372" y="5839382"/>
            <a:ext cx="2271712" cy="1428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27274" y="1577535"/>
            <a:ext cx="6611645" cy="2197777"/>
          </a:xfrm>
          <a:prstGeom prst="rect">
            <a:avLst/>
          </a:prstGeom>
        </p:spPr>
      </p:pic>
      <p:sp>
        <p:nvSpPr>
          <p:cNvPr id="6" name="矩形 5"/>
          <p:cNvSpPr/>
          <p:nvPr/>
        </p:nvSpPr>
        <p:spPr>
          <a:xfrm>
            <a:off x="5316432" y="4047061"/>
            <a:ext cx="6340197" cy="584775"/>
          </a:xfrm>
          <a:prstGeom prst="rect">
            <a:avLst/>
          </a:prstGeom>
        </p:spPr>
        <p:txBody>
          <a:bodyPr wrap="none">
            <a:spAutoFit/>
          </a:bodyPr>
          <a:lstStyle/>
          <a:p>
            <a:r>
              <a:rPr lang="zh-CN" altLang="en-US" sz="1600" b="1" dirty="0">
                <a:solidFill>
                  <a:srgbClr val="C00000"/>
                </a:solidFill>
                <a:highlight>
                  <a:srgbClr val="FFFF00"/>
                </a:highlight>
                <a:latin typeface="+mn-ea"/>
              </a:rPr>
              <a:t>照片要求：</a:t>
            </a:r>
            <a:endParaRPr lang="en-US" altLang="zh-CN" sz="1600" b="1" dirty="0">
              <a:solidFill>
                <a:srgbClr val="C00000"/>
              </a:solidFill>
              <a:highlight>
                <a:srgbClr val="FFFF00"/>
              </a:highlight>
              <a:latin typeface="+mn-ea"/>
            </a:endParaRPr>
          </a:p>
          <a:p>
            <a:r>
              <a:rPr lang="zh-CN" altLang="en-US" sz="1600" b="1" dirty="0">
                <a:solidFill>
                  <a:srgbClr val="C00000"/>
                </a:solidFill>
                <a:highlight>
                  <a:srgbClr val="FFFF00"/>
                </a:highlight>
                <a:latin typeface="+mn-ea"/>
              </a:rPr>
              <a:t>最好是证件照，本人正面免冠彩色头像，纯色背景无边框，人像清晰</a:t>
            </a:r>
          </a:p>
        </p:txBody>
      </p:sp>
      <p:cxnSp>
        <p:nvCxnSpPr>
          <p:cNvPr id="15" name="直接箭头连接符 14"/>
          <p:cNvCxnSpPr/>
          <p:nvPr/>
        </p:nvCxnSpPr>
        <p:spPr>
          <a:xfrm flipV="1">
            <a:off x="6614809" y="2811294"/>
            <a:ext cx="4255239" cy="138965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4"/>
          </p:nvPr>
        </p:nvSpPr>
        <p:spPr/>
        <p:txBody>
          <a:bodyPr/>
          <a:lstStyle/>
          <a:p>
            <a:r>
              <a:rPr lang="zh-CN" altLang="en-US" dirty="0"/>
              <a:t>线上申请指南</a:t>
            </a:r>
            <a:r>
              <a:rPr lang="en-US" altLang="zh-CN" dirty="0"/>
              <a:t>——</a:t>
            </a:r>
            <a:r>
              <a:rPr lang="zh-CN" altLang="en-US" dirty="0"/>
              <a:t>助学金申请</a:t>
            </a:r>
            <a:endParaRPr lang="zh-CN" altLang="zh-CN" dirty="0"/>
          </a:p>
        </p:txBody>
      </p:sp>
      <p:sp>
        <p:nvSpPr>
          <p:cNvPr id="11" name="Rectangle 15"/>
          <p:cNvSpPr>
            <a:spLocks noChangeArrowheads="1"/>
          </p:cNvSpPr>
          <p:nvPr/>
        </p:nvSpPr>
        <p:spPr bwMode="auto">
          <a:xfrm>
            <a:off x="171533" y="769347"/>
            <a:ext cx="11748618" cy="307777"/>
          </a:xfrm>
          <a:prstGeom prst="rect">
            <a:avLst/>
          </a:prstGeom>
          <a:noFill/>
          <a:ln>
            <a:noFill/>
          </a:ln>
          <a:effectLst/>
        </p:spPr>
        <p:txBody>
          <a:bodyPr vert="horz" wrap="square" lIns="91440" tIns="45720" rIns="91440" bIns="45720" numCol="1" anchor="ctr" anchorCtr="0" compatLnSpc="1">
            <a:spAutoFit/>
          </a:bodyPr>
          <a:lstStyle/>
          <a:p>
            <a:pPr eaLnBrk="0" fontAlgn="base" hangingPunct="0">
              <a:spcBef>
                <a:spcPct val="0"/>
              </a:spcBef>
              <a:spcAft>
                <a:spcPct val="0"/>
              </a:spcAft>
              <a:buFontTx/>
              <a:buChar char="•"/>
            </a:pPr>
            <a:r>
              <a:rPr lang="en-US" altLang="zh-CN" sz="1400" b="1" dirty="0">
                <a:latin typeface="+mn-ea"/>
                <a:cs typeface="Times New Roman" panose="02020603050405020304" pitchFamily="18" charset="0"/>
              </a:rPr>
              <a:t>2. </a:t>
            </a:r>
            <a:r>
              <a:rPr lang="zh-CN" altLang="en-US" sz="1400" b="1" dirty="0">
                <a:latin typeface="+mn-ea"/>
                <a:cs typeface="Times New Roman" panose="02020603050405020304" pitchFamily="18" charset="0"/>
              </a:rPr>
              <a:t>注意</a:t>
            </a:r>
            <a:r>
              <a:rPr lang="en-US" altLang="zh-CN" sz="1400" b="1" dirty="0">
                <a:latin typeface="+mn-ea"/>
                <a:cs typeface="Times New Roman" panose="02020603050405020304" pitchFamily="18" charset="0"/>
              </a:rPr>
              <a:t>:</a:t>
            </a:r>
            <a:r>
              <a:rPr lang="zh-CN" altLang="en-US" sz="1400" b="1" dirty="0">
                <a:latin typeface="+mn-ea"/>
                <a:cs typeface="Times New Roman" panose="02020603050405020304" pitchFamily="18" charset="0"/>
              </a:rPr>
              <a:t>获得续评项目的同学</a:t>
            </a:r>
            <a:r>
              <a:rPr lang="zh-CN" altLang="zh-CN" sz="1400" b="1" dirty="0">
                <a:latin typeface="+mn-ea"/>
                <a:cs typeface="Times New Roman" panose="02020603050405020304" pitchFamily="18" charset="0"/>
              </a:rPr>
              <a:t>【</a:t>
            </a:r>
            <a:r>
              <a:rPr lang="zh-CN" altLang="en-US" sz="1400" b="1" dirty="0">
                <a:latin typeface="+mn-ea"/>
                <a:cs typeface="Times New Roman" panose="02020603050405020304" pitchFamily="18" charset="0"/>
              </a:rPr>
              <a:t>是否申请本年度补充助学金</a:t>
            </a:r>
            <a:r>
              <a:rPr lang="zh-CN" altLang="zh-CN" sz="1400" b="1" dirty="0">
                <a:latin typeface="+mn-ea"/>
                <a:cs typeface="Times New Roman" panose="02020603050405020304" pitchFamily="18" charset="0"/>
              </a:rPr>
              <a:t>】</a:t>
            </a:r>
            <a:r>
              <a:rPr lang="zh-CN" altLang="en-US" sz="1400" b="1" dirty="0">
                <a:latin typeface="+mn-ea"/>
                <a:cs typeface="Times New Roman" panose="02020603050405020304" pitchFamily="18" charset="0"/>
              </a:rPr>
              <a:t>栏目选择“是”，其他同学根据个人提升规划自主选择是否申请本年度补充助学金。</a:t>
            </a:r>
            <a:endParaRPr lang="zh-CN" altLang="zh-CN" sz="1400" b="1" dirty="0">
              <a:latin typeface="+mn-ea"/>
              <a:cs typeface="Times New Roman" panose="02020603050405020304" pitchFamily="18" charset="0"/>
            </a:endParaRPr>
          </a:p>
        </p:txBody>
      </p:sp>
      <p:sp>
        <p:nvSpPr>
          <p:cNvPr id="6" name="Rectangle 15"/>
          <p:cNvSpPr>
            <a:spLocks noChangeArrowheads="1"/>
          </p:cNvSpPr>
          <p:nvPr/>
        </p:nvSpPr>
        <p:spPr bwMode="auto">
          <a:xfrm>
            <a:off x="171533" y="3565150"/>
            <a:ext cx="1174861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pPr eaLnBrk="0" fontAlgn="base" hangingPunct="0">
              <a:spcBef>
                <a:spcPct val="0"/>
              </a:spcBef>
              <a:spcAft>
                <a:spcPct val="0"/>
              </a:spcAft>
              <a:buFontTx/>
              <a:buChar char="•"/>
            </a:pPr>
            <a:r>
              <a:rPr lang="en-US" altLang="zh-CN" sz="1400" b="1" dirty="0">
                <a:latin typeface="+mn-ea"/>
                <a:cs typeface="Times New Roman" panose="02020603050405020304" pitchFamily="18" charset="0"/>
              </a:rPr>
              <a:t>4. </a:t>
            </a:r>
            <a:r>
              <a:rPr lang="zh-CN" altLang="en-US" sz="1400" b="1" dirty="0">
                <a:latin typeface="+mn-ea"/>
                <a:cs typeface="Times New Roman" panose="02020603050405020304" pitchFamily="18" charset="0"/>
              </a:rPr>
              <a:t>填写完成后，点击左上角提交按钮后选择你的思政老师，确认后即完成助学金申请的提交。</a:t>
            </a:r>
            <a:endParaRPr lang="zh-CN" altLang="zh-CN" sz="1400" b="1" dirty="0">
              <a:latin typeface="+mn-ea"/>
              <a:cs typeface="Times New Roman" panose="02020603050405020304" pitchFamily="18" charset="0"/>
            </a:endParaRPr>
          </a:p>
        </p:txBody>
      </p:sp>
      <p:grpSp>
        <p:nvGrpSpPr>
          <p:cNvPr id="8" name="组合 7"/>
          <p:cNvGrpSpPr/>
          <p:nvPr/>
        </p:nvGrpSpPr>
        <p:grpSpPr>
          <a:xfrm>
            <a:off x="10870047" y="5057475"/>
            <a:ext cx="1188823" cy="980860"/>
            <a:chOff x="10870047" y="5057475"/>
            <a:chExt cx="1188823" cy="980860"/>
          </a:xfrm>
        </p:grpSpPr>
        <p:pic>
          <p:nvPicPr>
            <p:cNvPr id="9" name="图片 8">
              <a:hlinkClick r:id="rId2" action="ppaction://hlinksldjump"/>
            </p:cNvPr>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0870047" y="5057475"/>
              <a:ext cx="1188823" cy="725487"/>
            </a:xfrm>
            <a:prstGeom prst="rect">
              <a:avLst/>
            </a:prstGeom>
          </p:spPr>
        </p:pic>
        <p:sp>
          <p:nvSpPr>
            <p:cNvPr id="10" name="文本框 9"/>
            <p:cNvSpPr txBox="1"/>
            <p:nvPr/>
          </p:nvSpPr>
          <p:spPr>
            <a:xfrm>
              <a:off x="11089996" y="5776725"/>
              <a:ext cx="748923" cy="261610"/>
            </a:xfrm>
            <a:prstGeom prst="rect">
              <a:avLst/>
            </a:prstGeom>
            <a:noFill/>
          </p:spPr>
          <p:txBody>
            <a:bodyPr wrap="none" rtlCol="0">
              <a:spAutoFit/>
            </a:bodyPr>
            <a:lstStyle/>
            <a:p>
              <a:r>
                <a:rPr lang="zh-CN" altLang="en-US" sz="1100" b="1" dirty="0">
                  <a:solidFill>
                    <a:srgbClr val="D18282"/>
                  </a:solidFill>
                </a:rPr>
                <a:t>返回流程</a:t>
              </a:r>
            </a:p>
          </p:txBody>
        </p:sp>
      </p:grpSp>
      <p:grpSp>
        <p:nvGrpSpPr>
          <p:cNvPr id="3" name="组合 2"/>
          <p:cNvGrpSpPr/>
          <p:nvPr/>
        </p:nvGrpSpPr>
        <p:grpSpPr>
          <a:xfrm>
            <a:off x="4267199" y="3974412"/>
            <a:ext cx="3657600" cy="2373859"/>
            <a:chOff x="4267199" y="3974412"/>
            <a:chExt cx="3657600" cy="2373859"/>
          </a:xfrm>
        </p:grpSpPr>
        <p:pic>
          <p:nvPicPr>
            <p:cNvPr id="7" name="图片 6" descr="C:\Users\hucj1\AppData\Local\Microsoft\Windows\INetCache\Content.Word\个人总结指南图3.png"/>
            <p:cNvPicPr/>
            <p:nvPr/>
          </p:nvPicPr>
          <p:blipFill>
            <a:blip r:embed="rId4">
              <a:extLst>
                <a:ext uri="{28A0092B-C50C-407E-A947-70E740481C1C}">
                  <a14:useLocalDpi xmlns:a14="http://schemas.microsoft.com/office/drawing/2010/main" val="0"/>
                </a:ext>
              </a:extLst>
            </a:blip>
            <a:srcRect/>
            <a:stretch>
              <a:fillRect/>
            </a:stretch>
          </p:blipFill>
          <p:spPr bwMode="auto">
            <a:xfrm>
              <a:off x="4267199" y="3974412"/>
              <a:ext cx="3657600" cy="2373859"/>
            </a:xfrm>
            <a:prstGeom prst="rect">
              <a:avLst/>
            </a:prstGeom>
            <a:noFill/>
            <a:ln>
              <a:noFill/>
            </a:ln>
          </p:spPr>
        </p:pic>
        <p:sp>
          <p:nvSpPr>
            <p:cNvPr id="12" name="矩形 11"/>
            <p:cNvSpPr/>
            <p:nvPr/>
          </p:nvSpPr>
          <p:spPr>
            <a:xfrm>
              <a:off x="5593568" y="4722244"/>
              <a:ext cx="436868" cy="1511214"/>
            </a:xfrm>
            <a:prstGeom prst="rect">
              <a:avLst/>
            </a:prstGeom>
            <a:blipFill>
              <a:blip r:embed="rId5"/>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 name="图片 1"/>
          <p:cNvPicPr>
            <a:picLocks noChangeAspect="1"/>
          </p:cNvPicPr>
          <p:nvPr/>
        </p:nvPicPr>
        <p:blipFill>
          <a:blip r:embed="rId6"/>
          <a:stretch>
            <a:fillRect/>
          </a:stretch>
        </p:blipFill>
        <p:spPr>
          <a:xfrm>
            <a:off x="623836" y="1151262"/>
            <a:ext cx="10944327" cy="709775"/>
          </a:xfrm>
          <a:prstGeom prst="rect">
            <a:avLst/>
          </a:prstGeom>
          <a:ln>
            <a:solidFill>
              <a:schemeClr val="tx1"/>
            </a:solidFill>
          </a:ln>
        </p:spPr>
      </p:pic>
      <p:sp>
        <p:nvSpPr>
          <p:cNvPr id="13" name="Rectangle 15"/>
          <p:cNvSpPr>
            <a:spLocks noChangeArrowheads="1"/>
          </p:cNvSpPr>
          <p:nvPr/>
        </p:nvSpPr>
        <p:spPr bwMode="auto">
          <a:xfrm>
            <a:off x="171533" y="1962522"/>
            <a:ext cx="11748618" cy="307777"/>
          </a:xfrm>
          <a:prstGeom prst="rect">
            <a:avLst/>
          </a:prstGeom>
          <a:noFill/>
          <a:ln>
            <a:noFill/>
          </a:ln>
          <a:effectLst/>
        </p:spPr>
        <p:txBody>
          <a:bodyPr vert="horz" wrap="square" lIns="91440" tIns="45720" rIns="91440" bIns="45720" numCol="1" anchor="ctr" anchorCtr="0" compatLnSpc="1">
            <a:spAutoFit/>
          </a:bodyPr>
          <a:lstStyle/>
          <a:p>
            <a:pPr eaLnBrk="0" fontAlgn="base" hangingPunct="0">
              <a:spcBef>
                <a:spcPct val="0"/>
              </a:spcBef>
              <a:spcAft>
                <a:spcPct val="0"/>
              </a:spcAft>
              <a:buFontTx/>
              <a:buChar char="•"/>
            </a:pPr>
            <a:r>
              <a:rPr lang="en-US" altLang="zh-CN" sz="1400" b="1" dirty="0">
                <a:latin typeface="+mn-ea"/>
                <a:cs typeface="Times New Roman" panose="02020603050405020304" pitchFamily="18" charset="0"/>
              </a:rPr>
              <a:t>3. </a:t>
            </a:r>
            <a:r>
              <a:rPr lang="zh-CN" altLang="en-US" sz="1400" b="1" dirty="0">
                <a:latin typeface="+mn-ea"/>
                <a:cs typeface="Times New Roman" panose="02020603050405020304" pitchFamily="18" charset="0"/>
              </a:rPr>
              <a:t>注意</a:t>
            </a:r>
            <a:r>
              <a:rPr lang="en-US" altLang="zh-CN" sz="1400" b="1" dirty="0">
                <a:latin typeface="+mn-ea"/>
                <a:cs typeface="Times New Roman" panose="02020603050405020304" pitchFamily="18" charset="0"/>
              </a:rPr>
              <a:t>:【</a:t>
            </a:r>
            <a:r>
              <a:rPr lang="zh-CN" altLang="en-US" sz="1400" b="1" dirty="0">
                <a:latin typeface="+mn-ea"/>
                <a:cs typeface="Times New Roman" panose="02020603050405020304" pitchFamily="18" charset="0"/>
              </a:rPr>
              <a:t>个人情况及申请理由</a:t>
            </a:r>
            <a:r>
              <a:rPr lang="en-US" altLang="zh-CN" sz="1400" b="1" dirty="0">
                <a:latin typeface="+mn-ea"/>
                <a:cs typeface="Times New Roman" panose="02020603050405020304" pitchFamily="18" charset="0"/>
              </a:rPr>
              <a:t>】</a:t>
            </a:r>
            <a:r>
              <a:rPr lang="zh-CN" altLang="en-US" sz="1400" b="1" dirty="0">
                <a:latin typeface="+mn-ea"/>
                <a:cs typeface="Times New Roman" panose="02020603050405020304" pitchFamily="18" charset="0"/>
              </a:rPr>
              <a:t>（基本</a:t>
            </a:r>
            <a:r>
              <a:rPr lang="en-US" altLang="zh-CN" sz="1400" b="1" dirty="0">
                <a:latin typeface="+mn-ea"/>
                <a:cs typeface="Times New Roman" panose="02020603050405020304" pitchFamily="18" charset="0"/>
              </a:rPr>
              <a:t>/</a:t>
            </a:r>
            <a:r>
              <a:rPr lang="zh-CN" altLang="en-US" sz="1400" b="1" dirty="0">
                <a:latin typeface="+mn-ea"/>
                <a:cs typeface="Times New Roman" panose="02020603050405020304" pitchFamily="18" charset="0"/>
              </a:rPr>
              <a:t>补充助学金）无需填写尊敬的</a:t>
            </a:r>
            <a:r>
              <a:rPr lang="en-US" altLang="zh-CN" sz="1400" b="1" dirty="0">
                <a:latin typeface="+mn-ea"/>
                <a:cs typeface="Times New Roman" panose="02020603050405020304" pitchFamily="18" charset="0"/>
              </a:rPr>
              <a:t>xxx</a:t>
            </a:r>
            <a:r>
              <a:rPr lang="zh-CN" altLang="en-US" sz="1400" b="1" dirty="0">
                <a:latin typeface="+mn-ea"/>
                <a:cs typeface="Times New Roman" panose="02020603050405020304" pitchFamily="18" charset="0"/>
              </a:rPr>
              <a:t>，直接填写正文即可。</a:t>
            </a:r>
            <a:endParaRPr lang="zh-CN" altLang="zh-CN" sz="1400" b="1" dirty="0">
              <a:latin typeface="+mn-ea"/>
              <a:cs typeface="Times New Roman" panose="02020603050405020304" pitchFamily="18" charset="0"/>
            </a:endParaRPr>
          </a:p>
        </p:txBody>
      </p:sp>
      <p:grpSp>
        <p:nvGrpSpPr>
          <p:cNvPr id="17" name="组合 16"/>
          <p:cNvGrpSpPr/>
          <p:nvPr/>
        </p:nvGrpSpPr>
        <p:grpSpPr>
          <a:xfrm>
            <a:off x="2096871" y="2270006"/>
            <a:ext cx="7998258" cy="1229159"/>
            <a:chOff x="623836" y="2270006"/>
            <a:chExt cx="7998258" cy="1229159"/>
          </a:xfrm>
        </p:grpSpPr>
        <p:pic>
          <p:nvPicPr>
            <p:cNvPr id="15" name="图片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3836" y="2278503"/>
              <a:ext cx="3356820" cy="1220662"/>
            </a:xfrm>
            <a:prstGeom prst="rect">
              <a:avLst/>
            </a:prstGeom>
          </p:spPr>
        </p:pic>
        <p:pic>
          <p:nvPicPr>
            <p:cNvPr id="16" name="图片 1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655263" y="2270006"/>
              <a:ext cx="3966831" cy="1229159"/>
            </a:xfrm>
            <a:prstGeom prst="rect">
              <a:avLst/>
            </a:prstGeom>
          </p:spPr>
        </p:pic>
      </p:grpSp>
      <p:sp>
        <p:nvSpPr>
          <p:cNvPr id="18" name="矩形 17">
            <a:extLst>
              <a:ext uri="{FF2B5EF4-FFF2-40B4-BE49-F238E27FC236}">
                <a16:creationId xmlns:a16="http://schemas.microsoft.com/office/drawing/2014/main" id="{79DA0015-410C-4114-8008-223DAED32AAC}"/>
              </a:ext>
            </a:extLst>
          </p:cNvPr>
          <p:cNvSpPr/>
          <p:nvPr/>
        </p:nvSpPr>
        <p:spPr>
          <a:xfrm>
            <a:off x="4449998" y="4424945"/>
            <a:ext cx="2560401" cy="50663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p>
        </p:txBody>
      </p:sp>
      <p:cxnSp>
        <p:nvCxnSpPr>
          <p:cNvPr id="19" name="直接箭头连接符 18">
            <a:extLst>
              <a:ext uri="{FF2B5EF4-FFF2-40B4-BE49-F238E27FC236}">
                <a16:creationId xmlns:a16="http://schemas.microsoft.com/office/drawing/2014/main" id="{9D63C381-1804-45D9-9E37-DF6166D1E635}"/>
              </a:ext>
            </a:extLst>
          </p:cNvPr>
          <p:cNvCxnSpPr>
            <a:cxnSpLocks/>
          </p:cNvCxnSpPr>
          <p:nvPr/>
        </p:nvCxnSpPr>
        <p:spPr>
          <a:xfrm>
            <a:off x="3699205" y="3872927"/>
            <a:ext cx="750794" cy="365215"/>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4" name="矩形 13">
            <a:extLst>
              <a:ext uri="{FF2B5EF4-FFF2-40B4-BE49-F238E27FC236}">
                <a16:creationId xmlns:a16="http://schemas.microsoft.com/office/drawing/2014/main" id="{BB922FB5-C03F-4484-8E49-23723B9A3B41}"/>
              </a:ext>
            </a:extLst>
          </p:cNvPr>
          <p:cNvSpPr/>
          <p:nvPr/>
        </p:nvSpPr>
        <p:spPr>
          <a:xfrm>
            <a:off x="6261864" y="2631267"/>
            <a:ext cx="2560401" cy="50663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p>
        </p:txBody>
      </p:sp>
      <p:sp>
        <p:nvSpPr>
          <p:cNvPr id="22" name="矩形 21">
            <a:extLst>
              <a:ext uri="{FF2B5EF4-FFF2-40B4-BE49-F238E27FC236}">
                <a16:creationId xmlns:a16="http://schemas.microsoft.com/office/drawing/2014/main" id="{A3FFA0A4-F396-4DE4-9316-0F73F6414340}"/>
              </a:ext>
            </a:extLst>
          </p:cNvPr>
          <p:cNvSpPr/>
          <p:nvPr/>
        </p:nvSpPr>
        <p:spPr>
          <a:xfrm>
            <a:off x="2187047" y="2587265"/>
            <a:ext cx="2560401" cy="50663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4"/>
          </p:nvPr>
        </p:nvSpPr>
        <p:spPr/>
        <p:txBody>
          <a:bodyPr/>
          <a:lstStyle/>
          <a:p>
            <a:r>
              <a:rPr lang="zh-CN" altLang="en-US" dirty="0"/>
              <a:t>线上申请指南</a:t>
            </a:r>
            <a:r>
              <a:rPr lang="en-US" altLang="zh-CN" dirty="0"/>
              <a:t>——</a:t>
            </a:r>
            <a:r>
              <a:rPr lang="zh-CN" altLang="en-US" dirty="0"/>
              <a:t>助学金申请</a:t>
            </a:r>
            <a:endParaRPr lang="zh-CN" altLang="zh-CN" dirty="0"/>
          </a:p>
        </p:txBody>
      </p:sp>
      <p:sp>
        <p:nvSpPr>
          <p:cNvPr id="11" name="Rectangle 15"/>
          <p:cNvSpPr>
            <a:spLocks noChangeArrowheads="1"/>
          </p:cNvSpPr>
          <p:nvPr/>
        </p:nvSpPr>
        <p:spPr bwMode="auto">
          <a:xfrm>
            <a:off x="566224" y="701105"/>
            <a:ext cx="11748618"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pPr eaLnBrk="0" fontAlgn="base" hangingPunct="0">
              <a:spcBef>
                <a:spcPct val="0"/>
              </a:spcBef>
              <a:spcAft>
                <a:spcPct val="0"/>
              </a:spcAft>
              <a:buFontTx/>
              <a:buChar char="•"/>
            </a:pPr>
            <a:r>
              <a:rPr lang="en-US" altLang="zh-CN" sz="1400" b="1" dirty="0">
                <a:latin typeface="+mn-ea"/>
                <a:cs typeface="Times New Roman" panose="02020603050405020304" pitchFamily="18" charset="0"/>
              </a:rPr>
              <a:t>5. </a:t>
            </a:r>
            <a:r>
              <a:rPr lang="zh-CN" altLang="en-US" sz="1400" b="1" dirty="0">
                <a:latin typeface="+mn-ea"/>
                <a:cs typeface="Times New Roman" panose="02020603050405020304" pitchFamily="18" charset="0"/>
              </a:rPr>
              <a:t>提交后，登陆</a:t>
            </a:r>
            <a:r>
              <a:rPr lang="en-US" altLang="zh-CN" sz="1400" b="1" dirty="0">
                <a:latin typeface="+mn-ea"/>
                <a:cs typeface="Times New Roman" panose="02020603050405020304" pitchFamily="18" charset="0"/>
              </a:rPr>
              <a:t>【</a:t>
            </a:r>
            <a:r>
              <a:rPr lang="zh-CN" altLang="en-US" sz="1400" b="1" dirty="0">
                <a:latin typeface="+mn-ea"/>
                <a:cs typeface="Times New Roman" panose="02020603050405020304" pitchFamily="18" charset="0"/>
              </a:rPr>
              <a:t>我的数字交大</a:t>
            </a:r>
            <a:r>
              <a:rPr lang="en-US" altLang="zh-CN" sz="1400" b="1" dirty="0">
                <a:latin typeface="+mn-ea"/>
                <a:cs typeface="Times New Roman" panose="02020603050405020304" pitchFamily="18" charset="0"/>
              </a:rPr>
              <a:t>】</a:t>
            </a:r>
            <a:r>
              <a:rPr lang="zh-CN" altLang="en-US" sz="1400" b="1" dirty="0">
                <a:latin typeface="+mn-ea"/>
                <a:cs typeface="Times New Roman" panose="02020603050405020304" pitchFamily="18" charset="0"/>
              </a:rPr>
              <a:t>在</a:t>
            </a:r>
            <a:r>
              <a:rPr lang="en-US" altLang="zh-CN" sz="1400" b="1" dirty="0">
                <a:latin typeface="+mn-ea"/>
                <a:cs typeface="Times New Roman" panose="02020603050405020304" pitchFamily="18" charset="0"/>
              </a:rPr>
              <a:t>【</a:t>
            </a:r>
            <a:r>
              <a:rPr lang="zh-CN" altLang="en-US" sz="1400" b="1" dirty="0">
                <a:latin typeface="+mn-ea"/>
                <a:cs typeface="Times New Roman" panose="02020603050405020304" pitchFamily="18" charset="0"/>
              </a:rPr>
              <a:t>已办事项</a:t>
            </a:r>
            <a:r>
              <a:rPr lang="en-US" altLang="zh-CN" sz="1400" b="1" dirty="0">
                <a:latin typeface="+mn-ea"/>
                <a:cs typeface="Times New Roman" panose="02020603050405020304" pitchFamily="18" charset="0"/>
              </a:rPr>
              <a:t>】</a:t>
            </a:r>
            <a:r>
              <a:rPr lang="zh-CN" altLang="en-US" sz="1400" b="1" dirty="0">
                <a:latin typeface="+mn-ea"/>
                <a:cs typeface="Times New Roman" panose="02020603050405020304" pitchFamily="18" charset="0"/>
              </a:rPr>
              <a:t>中查看审核进度并打印。</a:t>
            </a:r>
            <a:endParaRPr lang="en-US" altLang="zh-CN" sz="1400" b="1" dirty="0">
              <a:latin typeface="+mn-ea"/>
              <a:cs typeface="Times New Roman" panose="02020603050405020304" pitchFamily="18" charset="0"/>
            </a:endParaRPr>
          </a:p>
          <a:p>
            <a:pPr eaLnBrk="0" fontAlgn="base" hangingPunct="0">
              <a:spcBef>
                <a:spcPct val="0"/>
              </a:spcBef>
              <a:spcAft>
                <a:spcPct val="0"/>
              </a:spcAft>
            </a:pPr>
            <a:r>
              <a:rPr lang="zh-CN" altLang="en-US" sz="1400" b="1" dirty="0">
                <a:solidFill>
                  <a:srgbClr val="C00000"/>
                </a:solidFill>
                <a:latin typeface="+mn-ea"/>
                <a:cs typeface="Times New Roman" panose="02020603050405020304" pitchFamily="18" charset="0"/>
              </a:rPr>
              <a:t>申请获得补充助学金（含续评项目）的同学，需要打印提交： “助学金申请”纸质表格！</a:t>
            </a:r>
            <a:endParaRPr lang="en-US" altLang="zh-CN" sz="1400" b="1" dirty="0">
              <a:solidFill>
                <a:srgbClr val="C00000"/>
              </a:solidFill>
              <a:latin typeface="+mn-ea"/>
              <a:cs typeface="Times New Roman" panose="02020603050405020304" pitchFamily="18" charset="0"/>
            </a:endParaRPr>
          </a:p>
          <a:p>
            <a:pPr eaLnBrk="0" fontAlgn="base" hangingPunct="0">
              <a:spcBef>
                <a:spcPct val="0"/>
              </a:spcBef>
              <a:spcAft>
                <a:spcPct val="0"/>
              </a:spcAft>
            </a:pPr>
            <a:endParaRPr lang="en-US" altLang="zh-CN" sz="1400" b="1" dirty="0">
              <a:latin typeface="+mn-ea"/>
              <a:cs typeface="Times New Roman" panose="02020603050405020304" pitchFamily="18" charset="0"/>
            </a:endParaRPr>
          </a:p>
          <a:p>
            <a:pPr eaLnBrk="0" fontAlgn="base" hangingPunct="0">
              <a:spcBef>
                <a:spcPct val="0"/>
              </a:spcBef>
              <a:spcAft>
                <a:spcPct val="0"/>
              </a:spcAft>
            </a:pPr>
            <a:endParaRPr lang="zh-CN" altLang="zh-CN" sz="1400" b="1" dirty="0">
              <a:latin typeface="+mn-ea"/>
              <a:cs typeface="Times New Roman" panose="02020603050405020304" pitchFamily="18" charset="0"/>
            </a:endParaRPr>
          </a:p>
        </p:txBody>
      </p:sp>
      <p:pic>
        <p:nvPicPr>
          <p:cNvPr id="3074" name="图片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8716" y="2897588"/>
            <a:ext cx="4675035" cy="2141903"/>
          </a:xfrm>
          <a:prstGeom prst="rect">
            <a:avLst/>
          </a:prstGeom>
          <a:noFill/>
          <a:extLst>
            <a:ext uri="{909E8E84-426E-40DD-AFC4-6F175D3DCCD1}">
              <a14:hiddenFill xmlns:a14="http://schemas.microsoft.com/office/drawing/2010/main">
                <a:solidFill>
                  <a:srgbClr val="FFFFFF"/>
                </a:solidFill>
              </a14:hiddenFill>
            </a:ext>
          </a:extLst>
        </p:spPr>
      </p:pic>
      <p:pic>
        <p:nvPicPr>
          <p:cNvPr id="3073" name="图片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3234" y="5563765"/>
            <a:ext cx="7639525" cy="120128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4"/>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3" name="Rectangle 5"/>
          <p:cNvSpPr>
            <a:spLocks noChangeArrowheads="1"/>
          </p:cNvSpPr>
          <p:nvPr/>
        </p:nvSpPr>
        <p:spPr bwMode="auto">
          <a:xfrm>
            <a:off x="228600" y="7080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5" name="Rectangle 6"/>
          <p:cNvSpPr>
            <a:spLocks noChangeArrowheads="1"/>
          </p:cNvSpPr>
          <p:nvPr/>
        </p:nvSpPr>
        <p:spPr bwMode="auto">
          <a:xfrm>
            <a:off x="1318392" y="5149364"/>
            <a:ext cx="541363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pPr marL="285750" indent="-285750" eaLnBrk="0" fontAlgn="base" hangingPunct="0">
              <a:spcBef>
                <a:spcPct val="0"/>
              </a:spcBef>
              <a:spcAft>
                <a:spcPct val="0"/>
              </a:spcAft>
              <a:buFont typeface="Arial" panose="020B0604020202020204" pitchFamily="34" charset="0"/>
              <a:buChar char="•"/>
            </a:pPr>
            <a:r>
              <a:rPr lang="zh-CN" altLang="zh-CN" sz="1400" b="1" dirty="0">
                <a:latin typeface="+mn-ea"/>
                <a:cs typeface="Times New Roman" panose="02020603050405020304" pitchFamily="18" charset="0"/>
              </a:rPr>
              <a:t>点击右上角下载按钮，下载</a:t>
            </a:r>
            <a:r>
              <a:rPr lang="en-US" altLang="zh-CN" sz="1400" b="1" dirty="0">
                <a:latin typeface="+mn-ea"/>
                <a:cs typeface="Times New Roman" panose="02020603050405020304" pitchFamily="18" charset="0"/>
              </a:rPr>
              <a:t>PDF</a:t>
            </a:r>
            <a:r>
              <a:rPr lang="zh-CN" altLang="en-US" sz="1400" b="1" dirty="0">
                <a:latin typeface="+mn-ea"/>
                <a:cs typeface="Times New Roman" panose="02020603050405020304" pitchFamily="18" charset="0"/>
              </a:rPr>
              <a:t>进行打印后提交至学院。</a:t>
            </a:r>
          </a:p>
        </p:txBody>
      </p:sp>
      <p:pic>
        <p:nvPicPr>
          <p:cNvPr id="9" name="图片 8"/>
          <p:cNvPicPr>
            <a:picLocks noChangeAspect="1"/>
          </p:cNvPicPr>
          <p:nvPr/>
        </p:nvPicPr>
        <p:blipFill>
          <a:blip r:embed="rId4"/>
          <a:stretch>
            <a:fillRect/>
          </a:stretch>
        </p:blipFill>
        <p:spPr>
          <a:xfrm>
            <a:off x="1323115" y="2415406"/>
            <a:ext cx="7621946" cy="457457"/>
          </a:xfrm>
          <a:prstGeom prst="rect">
            <a:avLst/>
          </a:prstGeom>
        </p:spPr>
      </p:pic>
      <p:grpSp>
        <p:nvGrpSpPr>
          <p:cNvPr id="15" name="组合 14"/>
          <p:cNvGrpSpPr/>
          <p:nvPr/>
        </p:nvGrpSpPr>
        <p:grpSpPr>
          <a:xfrm>
            <a:off x="10870047" y="5057475"/>
            <a:ext cx="1188823" cy="980860"/>
            <a:chOff x="10870047" y="5057475"/>
            <a:chExt cx="1188823" cy="980860"/>
          </a:xfrm>
        </p:grpSpPr>
        <p:pic>
          <p:nvPicPr>
            <p:cNvPr id="16" name="图片 15">
              <a:hlinkClick r:id="rId5" action="ppaction://hlinksldjump"/>
            </p:cNvPr>
            <p:cNvPicPr>
              <a:picLocks noChangeAspect="1"/>
            </p:cNvPicPr>
            <p:nvPr/>
          </p:nvPicPr>
          <p:blipFill>
            <a:blip r:embed="rId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0870047" y="5057475"/>
              <a:ext cx="1188823" cy="725487"/>
            </a:xfrm>
            <a:prstGeom prst="rect">
              <a:avLst/>
            </a:prstGeom>
          </p:spPr>
        </p:pic>
        <p:sp>
          <p:nvSpPr>
            <p:cNvPr id="17" name="文本框 16"/>
            <p:cNvSpPr txBox="1"/>
            <p:nvPr/>
          </p:nvSpPr>
          <p:spPr>
            <a:xfrm>
              <a:off x="11089996" y="5776725"/>
              <a:ext cx="748923" cy="261610"/>
            </a:xfrm>
            <a:prstGeom prst="rect">
              <a:avLst/>
            </a:prstGeom>
            <a:noFill/>
          </p:spPr>
          <p:txBody>
            <a:bodyPr wrap="none" rtlCol="0">
              <a:spAutoFit/>
            </a:bodyPr>
            <a:lstStyle/>
            <a:p>
              <a:r>
                <a:rPr lang="zh-CN" altLang="en-US" sz="1100" b="1" dirty="0">
                  <a:solidFill>
                    <a:srgbClr val="D18282"/>
                  </a:solidFill>
                </a:rPr>
                <a:t>返回流程</a:t>
              </a:r>
            </a:p>
          </p:txBody>
        </p:sp>
      </p:grpSp>
      <p:sp>
        <p:nvSpPr>
          <p:cNvPr id="10" name="矩形 9"/>
          <p:cNvSpPr/>
          <p:nvPr/>
        </p:nvSpPr>
        <p:spPr>
          <a:xfrm>
            <a:off x="690903" y="3130158"/>
            <a:ext cx="902811" cy="307777"/>
          </a:xfrm>
          <a:prstGeom prst="rect">
            <a:avLst/>
          </a:prstGeom>
        </p:spPr>
        <p:txBody>
          <a:bodyPr wrap="none">
            <a:spAutoFit/>
          </a:bodyPr>
          <a:lstStyle/>
          <a:p>
            <a:r>
              <a:rPr lang="zh-CN" altLang="en-US" sz="1400" b="1" dirty="0">
                <a:solidFill>
                  <a:srgbClr val="C00000"/>
                </a:solidFill>
                <a:latin typeface="+mn-ea"/>
                <a:cs typeface="Times New Roman" panose="02020603050405020304" pitchFamily="18" charset="0"/>
              </a:rPr>
              <a:t>显示通过</a:t>
            </a:r>
            <a:endParaRPr lang="zh-CN" altLang="en-US" sz="1400" dirty="0">
              <a:solidFill>
                <a:srgbClr val="C00000"/>
              </a:solidFill>
            </a:endParaRPr>
          </a:p>
        </p:txBody>
      </p:sp>
      <p:cxnSp>
        <p:nvCxnSpPr>
          <p:cNvPr id="13" name="直接箭头连接符 12"/>
          <p:cNvCxnSpPr/>
          <p:nvPr/>
        </p:nvCxnSpPr>
        <p:spPr>
          <a:xfrm flipV="1">
            <a:off x="1210345" y="2771146"/>
            <a:ext cx="225539" cy="26467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pic>
        <p:nvPicPr>
          <p:cNvPr id="18" name="图片 17"/>
          <p:cNvPicPr>
            <a:picLocks noChangeAspect="1"/>
          </p:cNvPicPr>
          <p:nvPr/>
        </p:nvPicPr>
        <p:blipFill>
          <a:blip r:embed="rId7"/>
          <a:stretch>
            <a:fillRect/>
          </a:stretch>
        </p:blipFill>
        <p:spPr>
          <a:xfrm>
            <a:off x="2475037" y="1610198"/>
            <a:ext cx="5232980" cy="789962"/>
          </a:xfrm>
          <a:prstGeom prst="rect">
            <a:avLst/>
          </a:prstGeom>
        </p:spPr>
      </p:pic>
      <p:cxnSp>
        <p:nvCxnSpPr>
          <p:cNvPr id="19" name="直接箭头连接符 18"/>
          <p:cNvCxnSpPr/>
          <p:nvPr/>
        </p:nvCxnSpPr>
        <p:spPr>
          <a:xfrm flipH="1">
            <a:off x="7720929" y="1873295"/>
            <a:ext cx="807243" cy="349475"/>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8541085" y="1798158"/>
            <a:ext cx="1020552" cy="307777"/>
          </a:xfrm>
          <a:prstGeom prst="rect">
            <a:avLst/>
          </a:prstGeom>
        </p:spPr>
        <p:txBody>
          <a:bodyPr wrap="square">
            <a:spAutoFit/>
          </a:bodyPr>
          <a:lstStyle/>
          <a:p>
            <a:r>
              <a:rPr lang="zh-CN" altLang="en-US" sz="1400" b="1" dirty="0">
                <a:solidFill>
                  <a:srgbClr val="C00000"/>
                </a:solidFill>
                <a:latin typeface="+mn-ea"/>
                <a:cs typeface="Times New Roman" panose="02020603050405020304" pitchFamily="18" charset="0"/>
              </a:rPr>
              <a:t>已办事项</a:t>
            </a:r>
            <a:endParaRPr lang="zh-CN" altLang="en-US" sz="1400" dirty="0">
              <a:solidFill>
                <a:srgbClr val="C00000"/>
              </a:solidFill>
            </a:endParaRPr>
          </a:p>
        </p:txBody>
      </p:sp>
      <p:sp>
        <p:nvSpPr>
          <p:cNvPr id="25" name="矩形 24"/>
          <p:cNvSpPr/>
          <p:nvPr/>
        </p:nvSpPr>
        <p:spPr>
          <a:xfrm>
            <a:off x="1754327" y="4762906"/>
            <a:ext cx="1441420" cy="307777"/>
          </a:xfrm>
          <a:prstGeom prst="rect">
            <a:avLst/>
          </a:prstGeom>
        </p:spPr>
        <p:txBody>
          <a:bodyPr wrap="none">
            <a:spAutoFit/>
          </a:bodyPr>
          <a:lstStyle/>
          <a:p>
            <a:r>
              <a:rPr lang="zh-CN" altLang="en-US" sz="1400" b="1" dirty="0">
                <a:solidFill>
                  <a:srgbClr val="C00000"/>
                </a:solidFill>
                <a:latin typeface="+mn-ea"/>
                <a:cs typeface="Times New Roman" panose="02020603050405020304" pitchFamily="18" charset="0"/>
              </a:rPr>
              <a:t>点击：学生申请</a:t>
            </a:r>
            <a:endParaRPr lang="zh-CN" altLang="en-US" sz="1400" dirty="0">
              <a:solidFill>
                <a:srgbClr val="C00000"/>
              </a:solidFill>
            </a:endParaRPr>
          </a:p>
        </p:txBody>
      </p:sp>
      <p:sp>
        <p:nvSpPr>
          <p:cNvPr id="26" name="矩形 25"/>
          <p:cNvSpPr/>
          <p:nvPr/>
        </p:nvSpPr>
        <p:spPr>
          <a:xfrm>
            <a:off x="9033758" y="2771146"/>
            <a:ext cx="902811" cy="307777"/>
          </a:xfrm>
          <a:prstGeom prst="rect">
            <a:avLst/>
          </a:prstGeom>
        </p:spPr>
        <p:txBody>
          <a:bodyPr wrap="none">
            <a:spAutoFit/>
          </a:bodyPr>
          <a:lstStyle/>
          <a:p>
            <a:r>
              <a:rPr lang="zh-CN" altLang="en-US" sz="1400" b="1" dirty="0">
                <a:solidFill>
                  <a:srgbClr val="C00000"/>
                </a:solidFill>
                <a:latin typeface="+mn-ea"/>
                <a:cs typeface="Times New Roman" panose="02020603050405020304" pitchFamily="18" charset="0"/>
              </a:rPr>
              <a:t>点击查看</a:t>
            </a:r>
            <a:endParaRPr lang="zh-CN" altLang="en-US" sz="1400" dirty="0">
              <a:solidFill>
                <a:srgbClr val="C00000"/>
              </a:solidFill>
            </a:endParaRPr>
          </a:p>
        </p:txBody>
      </p:sp>
      <p:cxnSp>
        <p:nvCxnSpPr>
          <p:cNvPr id="27" name="直接箭头连接符 26"/>
          <p:cNvCxnSpPr>
            <a:stCxn id="26" idx="1"/>
          </p:cNvCxnSpPr>
          <p:nvPr/>
        </p:nvCxnSpPr>
        <p:spPr>
          <a:xfrm flipH="1" flipV="1">
            <a:off x="8630137" y="2648046"/>
            <a:ext cx="403621" cy="276989"/>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7898780" y="6418373"/>
            <a:ext cx="902811" cy="307777"/>
          </a:xfrm>
          <a:prstGeom prst="rect">
            <a:avLst/>
          </a:prstGeom>
        </p:spPr>
        <p:txBody>
          <a:bodyPr wrap="none">
            <a:spAutoFit/>
          </a:bodyPr>
          <a:lstStyle/>
          <a:p>
            <a:r>
              <a:rPr lang="zh-CN" altLang="en-US" sz="1400" b="1" dirty="0">
                <a:solidFill>
                  <a:srgbClr val="C00000"/>
                </a:solidFill>
                <a:latin typeface="+mn-ea"/>
                <a:cs typeface="Times New Roman" panose="02020603050405020304" pitchFamily="18" charset="0"/>
              </a:rPr>
              <a:t>下载按钮</a:t>
            </a:r>
            <a:endParaRPr lang="zh-CN" altLang="en-US" sz="1400" dirty="0">
              <a:solidFill>
                <a:srgbClr val="C00000"/>
              </a:solidFill>
            </a:endParaRPr>
          </a:p>
        </p:txBody>
      </p:sp>
      <p:sp>
        <p:nvSpPr>
          <p:cNvPr id="30" name="iconfont-11899-5651573"/>
          <p:cNvSpPr>
            <a:spLocks noChangeAspect="1"/>
          </p:cNvSpPr>
          <p:nvPr/>
        </p:nvSpPr>
        <p:spPr bwMode="auto">
          <a:xfrm>
            <a:off x="7852185" y="5919342"/>
            <a:ext cx="609685" cy="419105"/>
          </a:xfrm>
          <a:custGeom>
            <a:avLst/>
            <a:gdLst>
              <a:gd name="T0" fmla="*/ 8386 w 10375"/>
              <a:gd name="T1" fmla="*/ 2675 h 7133"/>
              <a:gd name="T2" fmla="*/ 5188 w 10375"/>
              <a:gd name="T3" fmla="*/ 0 h 7133"/>
              <a:gd name="T4" fmla="*/ 2335 w 10375"/>
              <a:gd name="T5" fmla="*/ 1784 h 7133"/>
              <a:gd name="T6" fmla="*/ 0 w 10375"/>
              <a:gd name="T7" fmla="*/ 4459 h 7133"/>
              <a:gd name="T8" fmla="*/ 2594 w 10375"/>
              <a:gd name="T9" fmla="*/ 7133 h 7133"/>
              <a:gd name="T10" fmla="*/ 8213 w 10375"/>
              <a:gd name="T11" fmla="*/ 7133 h 7133"/>
              <a:gd name="T12" fmla="*/ 10374 w 10375"/>
              <a:gd name="T13" fmla="*/ 4904 h 7133"/>
              <a:gd name="T14" fmla="*/ 8386 w 10375"/>
              <a:gd name="T15" fmla="*/ 2675 h 7133"/>
              <a:gd name="T16" fmla="*/ 4322 w 10375"/>
              <a:gd name="T17" fmla="*/ 3567 h 7133"/>
              <a:gd name="T18" fmla="*/ 4322 w 10375"/>
              <a:gd name="T19" fmla="*/ 1945 h 7133"/>
              <a:gd name="T20" fmla="*/ 4485 w 10375"/>
              <a:gd name="T21" fmla="*/ 1783 h 7133"/>
              <a:gd name="T22" fmla="*/ 5890 w 10375"/>
              <a:gd name="T23" fmla="*/ 1783 h 7133"/>
              <a:gd name="T24" fmla="*/ 6052 w 10375"/>
              <a:gd name="T25" fmla="*/ 1945 h 7133"/>
              <a:gd name="T26" fmla="*/ 6052 w 10375"/>
              <a:gd name="T27" fmla="*/ 3567 h 7133"/>
              <a:gd name="T28" fmla="*/ 6966 w 10375"/>
              <a:gd name="T29" fmla="*/ 3567 h 7133"/>
              <a:gd name="T30" fmla="*/ 7082 w 10375"/>
              <a:gd name="T31" fmla="*/ 3841 h 7133"/>
              <a:gd name="T32" fmla="*/ 5304 w 10375"/>
              <a:gd name="T33" fmla="*/ 5675 h 7133"/>
              <a:gd name="T34" fmla="*/ 5071 w 10375"/>
              <a:gd name="T35" fmla="*/ 5675 h 7133"/>
              <a:gd name="T36" fmla="*/ 3293 w 10375"/>
              <a:gd name="T37" fmla="*/ 3841 h 7133"/>
              <a:gd name="T38" fmla="*/ 3409 w 10375"/>
              <a:gd name="T39" fmla="*/ 3566 h 7133"/>
              <a:gd name="T40" fmla="*/ 4322 w 10375"/>
              <a:gd name="T41" fmla="*/ 3567 h 7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75" h="7133">
                <a:moveTo>
                  <a:pt x="8386" y="2675"/>
                </a:moveTo>
                <a:cubicBezTo>
                  <a:pt x="8084" y="1159"/>
                  <a:pt x="6786" y="0"/>
                  <a:pt x="5188" y="0"/>
                </a:cubicBezTo>
                <a:cubicBezTo>
                  <a:pt x="3934" y="0"/>
                  <a:pt x="2854" y="714"/>
                  <a:pt x="2335" y="1784"/>
                </a:cubicBezTo>
                <a:cubicBezTo>
                  <a:pt x="994" y="1963"/>
                  <a:pt x="0" y="3077"/>
                  <a:pt x="0" y="4459"/>
                </a:cubicBezTo>
                <a:cubicBezTo>
                  <a:pt x="0" y="5930"/>
                  <a:pt x="1168" y="7133"/>
                  <a:pt x="2594" y="7133"/>
                </a:cubicBezTo>
                <a:lnTo>
                  <a:pt x="8213" y="7133"/>
                </a:lnTo>
                <a:cubicBezTo>
                  <a:pt x="9423" y="7133"/>
                  <a:pt x="10374" y="6152"/>
                  <a:pt x="10374" y="4904"/>
                </a:cubicBezTo>
                <a:cubicBezTo>
                  <a:pt x="10375" y="3745"/>
                  <a:pt x="9468" y="2764"/>
                  <a:pt x="8386" y="2675"/>
                </a:cubicBezTo>
                <a:close/>
                <a:moveTo>
                  <a:pt x="4322" y="3567"/>
                </a:moveTo>
                <a:lnTo>
                  <a:pt x="4322" y="1945"/>
                </a:lnTo>
                <a:cubicBezTo>
                  <a:pt x="4322" y="1855"/>
                  <a:pt x="4395" y="1783"/>
                  <a:pt x="4485" y="1783"/>
                </a:cubicBezTo>
                <a:lnTo>
                  <a:pt x="5890" y="1783"/>
                </a:lnTo>
                <a:cubicBezTo>
                  <a:pt x="5980" y="1783"/>
                  <a:pt x="6052" y="1855"/>
                  <a:pt x="6052" y="1945"/>
                </a:cubicBezTo>
                <a:lnTo>
                  <a:pt x="6052" y="3567"/>
                </a:lnTo>
                <a:lnTo>
                  <a:pt x="6966" y="3567"/>
                </a:lnTo>
                <a:cubicBezTo>
                  <a:pt x="7110" y="3567"/>
                  <a:pt x="7182" y="3739"/>
                  <a:pt x="7082" y="3841"/>
                </a:cubicBezTo>
                <a:lnTo>
                  <a:pt x="5304" y="5675"/>
                </a:lnTo>
                <a:cubicBezTo>
                  <a:pt x="5240" y="5742"/>
                  <a:pt x="5135" y="5742"/>
                  <a:pt x="5071" y="5675"/>
                </a:cubicBezTo>
                <a:lnTo>
                  <a:pt x="3293" y="3841"/>
                </a:lnTo>
                <a:cubicBezTo>
                  <a:pt x="3193" y="3739"/>
                  <a:pt x="3266" y="3566"/>
                  <a:pt x="3409" y="3566"/>
                </a:cubicBezTo>
                <a:lnTo>
                  <a:pt x="4322" y="3567"/>
                </a:lnTo>
                <a:close/>
              </a:path>
            </a:pathLst>
          </a:custGeom>
          <a:solidFill>
            <a:schemeClr val="accent1"/>
          </a:solidFill>
          <a:ln>
            <a:noFill/>
          </a:ln>
        </p:spPr>
      </p:sp>
      <p:sp>
        <p:nvSpPr>
          <p:cNvPr id="6" name="矩形 5"/>
          <p:cNvSpPr/>
          <p:nvPr/>
        </p:nvSpPr>
        <p:spPr>
          <a:xfrm>
            <a:off x="1210345" y="1281254"/>
            <a:ext cx="8153862" cy="307777"/>
          </a:xfrm>
          <a:prstGeom prst="rect">
            <a:avLst/>
          </a:prstGeom>
        </p:spPr>
        <p:txBody>
          <a:bodyPr wrap="square">
            <a:spAutoFit/>
          </a:bodyPr>
          <a:lstStyle/>
          <a:p>
            <a:pPr marL="285750" indent="-285750">
              <a:buFont typeface="Arial" panose="020B0604020202020204" pitchFamily="34" charset="0"/>
              <a:buChar char="•"/>
            </a:pPr>
            <a:r>
              <a:rPr lang="zh-CN" altLang="en-US" sz="1400" b="1" dirty="0">
                <a:latin typeface="+mn-ea"/>
                <a:cs typeface="Times New Roman" panose="02020603050405020304" pitchFamily="18" charset="0"/>
              </a:rPr>
              <a:t>待申请显示通过后，可点击</a:t>
            </a:r>
            <a:r>
              <a:rPr lang="en-US" altLang="zh-CN" sz="1400" b="1" dirty="0">
                <a:latin typeface="+mn-ea"/>
                <a:cs typeface="Times New Roman" panose="02020603050405020304" pitchFamily="18" charset="0"/>
              </a:rPr>
              <a:t>【</a:t>
            </a:r>
            <a:r>
              <a:rPr lang="zh-CN" altLang="en-US" sz="1400" b="1" dirty="0">
                <a:latin typeface="+mn-ea"/>
                <a:cs typeface="Times New Roman" panose="02020603050405020304" pitchFamily="18" charset="0"/>
              </a:rPr>
              <a:t>查看</a:t>
            </a:r>
            <a:r>
              <a:rPr lang="en-US" altLang="zh-CN" sz="1400" b="1" dirty="0">
                <a:latin typeface="+mn-ea"/>
                <a:cs typeface="Times New Roman" panose="02020603050405020304" pitchFamily="18" charset="0"/>
              </a:rPr>
              <a:t>】</a:t>
            </a:r>
            <a:r>
              <a:rPr lang="zh-CN" altLang="en-US" sz="1400" b="1" dirty="0">
                <a:latin typeface="+mn-ea"/>
                <a:cs typeface="Times New Roman" panose="02020603050405020304" pitchFamily="18" charset="0"/>
              </a:rPr>
              <a:t>进入，点击最下方</a:t>
            </a:r>
            <a:r>
              <a:rPr lang="en-US" altLang="zh-CN" sz="1400" b="1" dirty="0">
                <a:latin typeface="+mn-ea"/>
                <a:cs typeface="Times New Roman" panose="02020603050405020304" pitchFamily="18" charset="0"/>
              </a:rPr>
              <a:t>【</a:t>
            </a:r>
            <a:r>
              <a:rPr lang="zh-CN" altLang="en-US" sz="1400" b="1" dirty="0">
                <a:latin typeface="+mn-ea"/>
                <a:cs typeface="Times New Roman" panose="02020603050405020304" pitchFamily="18" charset="0"/>
              </a:rPr>
              <a:t>学生申请</a:t>
            </a:r>
            <a:r>
              <a:rPr lang="en-US" altLang="zh-CN" sz="1400" b="1" dirty="0">
                <a:latin typeface="+mn-ea"/>
                <a:cs typeface="Times New Roman" panose="02020603050405020304" pitchFamily="18" charset="0"/>
              </a:rPr>
              <a:t>】</a:t>
            </a:r>
            <a:r>
              <a:rPr lang="zh-CN" altLang="en-US" sz="1400" b="1" dirty="0">
                <a:latin typeface="+mn-ea"/>
                <a:cs typeface="Times New Roman" panose="02020603050405020304" pitchFamily="18" charset="0"/>
              </a:rPr>
              <a:t>；</a:t>
            </a:r>
          </a:p>
        </p:txBody>
      </p:sp>
      <p:sp>
        <p:nvSpPr>
          <p:cNvPr id="24" name="椭圆 23"/>
          <p:cNvSpPr/>
          <p:nvPr/>
        </p:nvSpPr>
        <p:spPr>
          <a:xfrm>
            <a:off x="6290444" y="2025323"/>
            <a:ext cx="1391387" cy="486724"/>
          </a:xfrm>
          <a:prstGeom prst="ellipse">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7210516" y="2412534"/>
            <a:ext cx="1802243" cy="506383"/>
          </a:xfrm>
          <a:prstGeom prst="ellipse">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1"/>
          <p:cNvSpPr txBox="1">
            <a:spLocks noChangeArrowheads="1"/>
          </p:cNvSpPr>
          <p:nvPr/>
        </p:nvSpPr>
        <p:spPr bwMode="auto">
          <a:xfrm>
            <a:off x="2453540" y="2440653"/>
            <a:ext cx="8157028" cy="988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lvl="0" algn="ctr" eaLnBrk="0" fontAlgn="base" hangingPunct="0">
              <a:lnSpc>
                <a:spcPct val="150000"/>
              </a:lnSpc>
              <a:spcBef>
                <a:spcPct val="0"/>
              </a:spcBef>
              <a:spcAft>
                <a:spcPct val="0"/>
              </a:spcAft>
              <a:defRPr/>
            </a:pPr>
            <a:r>
              <a:rPr lang="zh-CN" altLang="en-US" sz="4400" b="1" dirty="0">
                <a:solidFill>
                  <a:srgbClr val="C00000"/>
                </a:solidFill>
                <a:latin typeface="微软雅黑" panose="020B0503020204020204" pitchFamily="34" charset="-122"/>
              </a:rPr>
              <a:t>家庭经济情况调查表打印</a:t>
            </a:r>
          </a:p>
        </p:txBody>
      </p:sp>
      <p:sp>
        <p:nvSpPr>
          <p:cNvPr id="9" name="文本框 8"/>
          <p:cNvSpPr txBox="1"/>
          <p:nvPr/>
        </p:nvSpPr>
        <p:spPr>
          <a:xfrm>
            <a:off x="2219443" y="2349943"/>
            <a:ext cx="1031131" cy="1323439"/>
          </a:xfrm>
          <a:prstGeom prst="rect">
            <a:avLst/>
          </a:prstGeom>
          <a:noFill/>
        </p:spPr>
        <p:txBody>
          <a:bodyPr wrap="square" rtlCol="0">
            <a:spAutoFit/>
          </a:bodyPr>
          <a:lstStyle/>
          <a:p>
            <a:pPr marL="0" marR="0" lvl="0" indent="0" algn="l" defTabSz="457200" rtl="0" eaLnBrk="0" fontAlgn="base" latinLnBrk="0" hangingPunct="0">
              <a:lnSpc>
                <a:spcPct val="100000"/>
              </a:lnSpc>
              <a:spcBef>
                <a:spcPct val="0"/>
              </a:spcBef>
              <a:spcAft>
                <a:spcPct val="0"/>
              </a:spcAft>
              <a:buClrTx/>
              <a:buSzTx/>
              <a:buFontTx/>
              <a:buNone/>
              <a:defRPr/>
            </a:pPr>
            <a:r>
              <a:rPr lang="en-US" altLang="zh-CN" sz="8000"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3</a:t>
            </a:r>
            <a:r>
              <a:rPr kumimoji="0" lang="en-US" altLang="zh-CN" sz="8000" b="1" i="0" u="none" strike="noStrike" kern="1200" cap="none" spc="0" normalizeH="0" baseline="0" noProof="0" dirty="0">
                <a:ln>
                  <a:noFill/>
                </a:ln>
                <a:solidFill>
                  <a:srgbClr val="C00000"/>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a:t>
            </a:r>
            <a:endParaRPr kumimoji="0" lang="zh-CN" altLang="en-US" sz="8000" b="1" i="0" u="none" strike="noStrike" kern="1200" cap="none" spc="0" normalizeH="0" baseline="0" noProof="0" dirty="0">
              <a:ln>
                <a:noFill/>
              </a:ln>
              <a:solidFill>
                <a:srgbClr val="C00000"/>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cxnSp>
        <p:nvCxnSpPr>
          <p:cNvPr id="10" name="直接连接符 9"/>
          <p:cNvCxnSpPr/>
          <p:nvPr/>
        </p:nvCxnSpPr>
        <p:spPr>
          <a:xfrm flipV="1">
            <a:off x="1956360" y="3683146"/>
            <a:ext cx="8769697" cy="1"/>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p:cNvPicPr>
            <a:picLocks noChangeAspect="1"/>
          </p:cNvPicPr>
          <p:nvPr/>
        </p:nvPicPr>
        <p:blipFill rotWithShape="1">
          <a:blip r:embed="rId2" cstate="print">
            <a:extLst>
              <a:ext uri="{28A0092B-C50C-407E-A947-70E740481C1C}">
                <a14:useLocalDpi xmlns:a14="http://schemas.microsoft.com/office/drawing/2010/main" val="0"/>
              </a:ext>
            </a:extLst>
          </a:blip>
          <a:srcRect b="44998"/>
          <a:stretch>
            <a:fillRect/>
          </a:stretch>
        </p:blipFill>
        <p:spPr>
          <a:xfrm>
            <a:off x="2033099" y="5680509"/>
            <a:ext cx="6942213" cy="1126703"/>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39505" y="2434392"/>
            <a:ext cx="7041218" cy="465629"/>
          </a:xfrm>
          <a:prstGeom prst="rect">
            <a:avLst/>
          </a:prstGeom>
        </p:spPr>
      </p:pic>
      <p:sp>
        <p:nvSpPr>
          <p:cNvPr id="4" name="文本占位符 3"/>
          <p:cNvSpPr>
            <a:spLocks noGrp="1"/>
          </p:cNvSpPr>
          <p:nvPr>
            <p:ph type="body" sz="quarter" idx="14"/>
          </p:nvPr>
        </p:nvSpPr>
        <p:spPr/>
        <p:txBody>
          <a:bodyPr/>
          <a:lstStyle/>
          <a:p>
            <a:r>
              <a:rPr lang="zh-CN" altLang="en-US" dirty="0"/>
              <a:t>家庭经济情况调查表打印</a:t>
            </a:r>
            <a:endParaRPr lang="zh-CN" altLang="zh-CN" dirty="0"/>
          </a:p>
        </p:txBody>
      </p:sp>
      <p:sp>
        <p:nvSpPr>
          <p:cNvPr id="2" name="Rectangle 4"/>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3" name="Rectangle 5"/>
          <p:cNvSpPr>
            <a:spLocks noChangeArrowheads="1"/>
          </p:cNvSpPr>
          <p:nvPr/>
        </p:nvSpPr>
        <p:spPr bwMode="auto">
          <a:xfrm>
            <a:off x="228600" y="7080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31" name="文本框 30"/>
          <p:cNvSpPr txBox="1"/>
          <p:nvPr/>
        </p:nvSpPr>
        <p:spPr>
          <a:xfrm>
            <a:off x="228600" y="772829"/>
            <a:ext cx="10914742" cy="307777"/>
          </a:xfrm>
          <a:prstGeom prst="rect">
            <a:avLst/>
          </a:prstGeom>
          <a:noFill/>
        </p:spPr>
        <p:txBody>
          <a:bodyPr wrap="square">
            <a:spAutoFit/>
          </a:bodyPr>
          <a:lstStyle/>
          <a:p>
            <a:r>
              <a:rPr lang="en-US" altLang="zh-CN" sz="1400" b="1" dirty="0">
                <a:latin typeface="+mn-ea"/>
                <a:cs typeface="Times New Roman" panose="02020603050405020304" pitchFamily="18" charset="0"/>
              </a:rPr>
              <a:t>1.</a:t>
            </a:r>
            <a:r>
              <a:rPr lang="zh-CN" altLang="en-US" sz="1400" b="1" dirty="0">
                <a:latin typeface="+mn-ea"/>
                <a:cs typeface="Times New Roman" panose="02020603050405020304" pitchFamily="18" charset="0"/>
              </a:rPr>
              <a:t>原家庭经济困难在库同学（非</a:t>
            </a:r>
            <a:r>
              <a:rPr lang="en-US" altLang="zh-CN" sz="1400" b="1" dirty="0">
                <a:latin typeface="+mn-ea"/>
                <a:cs typeface="Times New Roman" panose="02020603050405020304" pitchFamily="18" charset="0"/>
              </a:rPr>
              <a:t>2020</a:t>
            </a:r>
            <a:r>
              <a:rPr lang="zh-CN" altLang="en-US" sz="1400" b="1" dirty="0">
                <a:latin typeface="+mn-ea"/>
                <a:cs typeface="Times New Roman" panose="02020603050405020304" pitchFamily="18" charset="0"/>
              </a:rPr>
              <a:t>新入库同学）：打印原扫描件即可。</a:t>
            </a:r>
          </a:p>
        </p:txBody>
      </p:sp>
      <p:sp>
        <p:nvSpPr>
          <p:cNvPr id="7" name="矩形 6"/>
          <p:cNvSpPr/>
          <p:nvPr/>
        </p:nvSpPr>
        <p:spPr>
          <a:xfrm>
            <a:off x="228600" y="1169129"/>
            <a:ext cx="11077121" cy="307777"/>
          </a:xfrm>
          <a:prstGeom prst="rect">
            <a:avLst/>
          </a:prstGeom>
        </p:spPr>
        <p:txBody>
          <a:bodyPr wrap="square">
            <a:spAutoFit/>
          </a:bodyPr>
          <a:lstStyle/>
          <a:p>
            <a:r>
              <a:rPr lang="en-US" altLang="zh-CN" sz="1400" b="1" dirty="0">
                <a:latin typeface="+mn-ea"/>
                <a:cs typeface="Times New Roman" panose="02020603050405020304" pitchFamily="18" charset="0"/>
              </a:rPr>
              <a:t>2.2020</a:t>
            </a:r>
            <a:r>
              <a:rPr lang="zh-CN" altLang="en-US" sz="1400" b="1" dirty="0">
                <a:latin typeface="+mn-ea"/>
                <a:cs typeface="Times New Roman" panose="02020603050405020304" pitchFamily="18" charset="0"/>
              </a:rPr>
              <a:t>新入库同学：可通过数字交大</a:t>
            </a:r>
            <a:r>
              <a:rPr lang="en-US" altLang="zh-CN" sz="1400" b="1" dirty="0">
                <a:latin typeface="+mn-ea"/>
                <a:cs typeface="Times New Roman" panose="02020603050405020304" pitchFamily="18" charset="0"/>
              </a:rPr>
              <a:t>-</a:t>
            </a:r>
            <a:r>
              <a:rPr lang="zh-CN" altLang="en-US" sz="1400" b="1" dirty="0">
                <a:latin typeface="+mn-ea"/>
                <a:cs typeface="Times New Roman" panose="02020603050405020304" pitchFamily="18" charset="0"/>
              </a:rPr>
              <a:t>已办事项中找到审核通过的</a:t>
            </a:r>
            <a:r>
              <a:rPr lang="en-US" altLang="zh-CN" sz="1400" b="1" dirty="0">
                <a:latin typeface="+mn-ea"/>
                <a:cs typeface="Times New Roman" panose="02020603050405020304" pitchFamily="18" charset="0"/>
              </a:rPr>
              <a:t>【</a:t>
            </a:r>
            <a:r>
              <a:rPr lang="zh-CN" altLang="en-US" sz="1400" b="1" dirty="0">
                <a:latin typeface="+mn-ea"/>
                <a:cs typeface="Times New Roman" panose="02020603050405020304" pitchFamily="18" charset="0"/>
              </a:rPr>
              <a:t>困难生申请</a:t>
            </a:r>
            <a:r>
              <a:rPr lang="en-US" altLang="zh-CN" sz="1400" b="1" dirty="0">
                <a:latin typeface="+mn-ea"/>
                <a:cs typeface="Times New Roman" panose="02020603050405020304" pitchFamily="18" charset="0"/>
              </a:rPr>
              <a:t>】- </a:t>
            </a:r>
            <a:r>
              <a:rPr lang="zh-CN" altLang="en-US" sz="1400" b="1" dirty="0">
                <a:latin typeface="+mn-ea"/>
                <a:cs typeface="Times New Roman" panose="02020603050405020304" pitchFamily="18" charset="0"/>
              </a:rPr>
              <a:t>右上角下载</a:t>
            </a:r>
            <a:r>
              <a:rPr lang="en-US" altLang="zh-CN" sz="1400" b="1" dirty="0">
                <a:latin typeface="+mn-ea"/>
                <a:cs typeface="Times New Roman" panose="02020603050405020304" pitchFamily="18" charset="0"/>
              </a:rPr>
              <a:t>PDF</a:t>
            </a:r>
            <a:r>
              <a:rPr lang="zh-CN" altLang="en-US" sz="1400" b="1" dirty="0">
                <a:latin typeface="+mn-ea"/>
                <a:cs typeface="Times New Roman" panose="02020603050405020304" pitchFamily="18" charset="0"/>
              </a:rPr>
              <a:t>进行打印；</a:t>
            </a:r>
            <a:endParaRPr lang="en-US" altLang="zh-CN" sz="1400" b="1" dirty="0">
              <a:latin typeface="+mn-ea"/>
              <a:cs typeface="Times New Roman" panose="02020603050405020304" pitchFamily="18" charset="0"/>
            </a:endParaRPr>
          </a:p>
        </p:txBody>
      </p:sp>
      <p:sp>
        <p:nvSpPr>
          <p:cNvPr id="11" name="Rectangle 6"/>
          <p:cNvSpPr>
            <a:spLocks noChangeArrowheads="1"/>
          </p:cNvSpPr>
          <p:nvPr/>
        </p:nvSpPr>
        <p:spPr bwMode="auto">
          <a:xfrm>
            <a:off x="1921518" y="5366614"/>
            <a:ext cx="541363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pPr eaLnBrk="0" fontAlgn="base" hangingPunct="0">
              <a:spcBef>
                <a:spcPct val="0"/>
              </a:spcBef>
              <a:spcAft>
                <a:spcPct val="0"/>
              </a:spcAft>
            </a:pPr>
            <a:r>
              <a:rPr lang="zh-CN" altLang="zh-CN" sz="1400" b="1" dirty="0">
                <a:latin typeface="+mn-ea"/>
                <a:cs typeface="Times New Roman" panose="02020603050405020304" pitchFamily="18" charset="0"/>
              </a:rPr>
              <a:t>点击右上角下载按钮，下载</a:t>
            </a:r>
            <a:r>
              <a:rPr lang="en-US" altLang="zh-CN" sz="1400" b="1" dirty="0">
                <a:latin typeface="+mn-ea"/>
                <a:cs typeface="Times New Roman" panose="02020603050405020304" pitchFamily="18" charset="0"/>
              </a:rPr>
              <a:t>PDF</a:t>
            </a:r>
            <a:r>
              <a:rPr lang="zh-CN" altLang="en-US" sz="1400" b="1" dirty="0">
                <a:latin typeface="+mn-ea"/>
                <a:cs typeface="Times New Roman" panose="02020603050405020304" pitchFamily="18" charset="0"/>
              </a:rPr>
              <a:t>进行打印后提交至学院。</a:t>
            </a:r>
          </a:p>
        </p:txBody>
      </p:sp>
      <p:pic>
        <p:nvPicPr>
          <p:cNvPr id="15" name="图片 14"/>
          <p:cNvPicPr>
            <a:picLocks noChangeAspect="1"/>
          </p:cNvPicPr>
          <p:nvPr/>
        </p:nvPicPr>
        <p:blipFill>
          <a:blip r:embed="rId4"/>
          <a:stretch>
            <a:fillRect/>
          </a:stretch>
        </p:blipFill>
        <p:spPr>
          <a:xfrm>
            <a:off x="2475037" y="1610198"/>
            <a:ext cx="5232980" cy="789962"/>
          </a:xfrm>
          <a:prstGeom prst="rect">
            <a:avLst/>
          </a:prstGeom>
        </p:spPr>
      </p:pic>
      <p:cxnSp>
        <p:nvCxnSpPr>
          <p:cNvPr id="16" name="直接箭头连接符 15"/>
          <p:cNvCxnSpPr/>
          <p:nvPr/>
        </p:nvCxnSpPr>
        <p:spPr>
          <a:xfrm flipH="1">
            <a:off x="7720929" y="1873295"/>
            <a:ext cx="807243" cy="349475"/>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8541085" y="1798158"/>
            <a:ext cx="1020552" cy="307777"/>
          </a:xfrm>
          <a:prstGeom prst="rect">
            <a:avLst/>
          </a:prstGeom>
        </p:spPr>
        <p:txBody>
          <a:bodyPr wrap="square">
            <a:spAutoFit/>
          </a:bodyPr>
          <a:lstStyle/>
          <a:p>
            <a:r>
              <a:rPr lang="zh-CN" altLang="en-US" sz="1400" b="1" dirty="0">
                <a:solidFill>
                  <a:srgbClr val="C00000"/>
                </a:solidFill>
                <a:latin typeface="+mn-ea"/>
                <a:cs typeface="Times New Roman" panose="02020603050405020304" pitchFamily="18" charset="0"/>
              </a:rPr>
              <a:t>已办事项</a:t>
            </a:r>
            <a:endParaRPr lang="zh-CN" altLang="en-US" sz="1400" dirty="0">
              <a:solidFill>
                <a:srgbClr val="C00000"/>
              </a:solidFill>
            </a:endParaRPr>
          </a:p>
        </p:txBody>
      </p:sp>
      <p:sp>
        <p:nvSpPr>
          <p:cNvPr id="18" name="矩形 17"/>
          <p:cNvSpPr/>
          <p:nvPr/>
        </p:nvSpPr>
        <p:spPr>
          <a:xfrm>
            <a:off x="488458" y="4176961"/>
            <a:ext cx="1620957" cy="307777"/>
          </a:xfrm>
          <a:prstGeom prst="rect">
            <a:avLst/>
          </a:prstGeom>
        </p:spPr>
        <p:txBody>
          <a:bodyPr wrap="none">
            <a:spAutoFit/>
          </a:bodyPr>
          <a:lstStyle/>
          <a:p>
            <a:r>
              <a:rPr lang="zh-CN" altLang="en-US" sz="1400" b="1" dirty="0">
                <a:solidFill>
                  <a:srgbClr val="C00000"/>
                </a:solidFill>
                <a:latin typeface="+mn-ea"/>
                <a:cs typeface="Times New Roman" panose="02020603050405020304" pitchFamily="18" charset="0"/>
              </a:rPr>
              <a:t>点击：申请人填写</a:t>
            </a:r>
            <a:endParaRPr lang="zh-CN" altLang="en-US" sz="1400" dirty="0">
              <a:solidFill>
                <a:srgbClr val="C00000"/>
              </a:solidFill>
            </a:endParaRPr>
          </a:p>
        </p:txBody>
      </p:sp>
      <p:sp>
        <p:nvSpPr>
          <p:cNvPr id="19" name="矩形 18"/>
          <p:cNvSpPr/>
          <p:nvPr/>
        </p:nvSpPr>
        <p:spPr>
          <a:xfrm>
            <a:off x="9033758" y="2771146"/>
            <a:ext cx="902811" cy="307777"/>
          </a:xfrm>
          <a:prstGeom prst="rect">
            <a:avLst/>
          </a:prstGeom>
        </p:spPr>
        <p:txBody>
          <a:bodyPr wrap="none">
            <a:spAutoFit/>
          </a:bodyPr>
          <a:lstStyle/>
          <a:p>
            <a:r>
              <a:rPr lang="zh-CN" altLang="en-US" sz="1400" b="1" dirty="0">
                <a:solidFill>
                  <a:srgbClr val="C00000"/>
                </a:solidFill>
                <a:latin typeface="+mn-ea"/>
                <a:cs typeface="Times New Roman" panose="02020603050405020304" pitchFamily="18" charset="0"/>
              </a:rPr>
              <a:t>点击查看</a:t>
            </a:r>
            <a:endParaRPr lang="zh-CN" altLang="en-US" sz="1400" dirty="0">
              <a:solidFill>
                <a:srgbClr val="C00000"/>
              </a:solidFill>
            </a:endParaRPr>
          </a:p>
        </p:txBody>
      </p:sp>
      <p:cxnSp>
        <p:nvCxnSpPr>
          <p:cNvPr id="20" name="直接箭头连接符 19"/>
          <p:cNvCxnSpPr>
            <a:stCxn id="19" idx="1"/>
          </p:cNvCxnSpPr>
          <p:nvPr/>
        </p:nvCxnSpPr>
        <p:spPr>
          <a:xfrm flipH="1" flipV="1">
            <a:off x="8630137" y="2648046"/>
            <a:ext cx="403621" cy="276989"/>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6986137" y="6499435"/>
            <a:ext cx="902811" cy="307777"/>
          </a:xfrm>
          <a:prstGeom prst="rect">
            <a:avLst/>
          </a:prstGeom>
        </p:spPr>
        <p:txBody>
          <a:bodyPr wrap="none">
            <a:spAutoFit/>
          </a:bodyPr>
          <a:lstStyle/>
          <a:p>
            <a:r>
              <a:rPr lang="zh-CN" altLang="en-US" sz="1400" b="1" dirty="0">
                <a:solidFill>
                  <a:srgbClr val="C00000"/>
                </a:solidFill>
                <a:latin typeface="+mn-ea"/>
                <a:cs typeface="Times New Roman" panose="02020603050405020304" pitchFamily="18" charset="0"/>
              </a:rPr>
              <a:t>下载按钮</a:t>
            </a:r>
            <a:endParaRPr lang="zh-CN" altLang="en-US" sz="1400" dirty="0">
              <a:solidFill>
                <a:srgbClr val="C00000"/>
              </a:solidFill>
            </a:endParaRPr>
          </a:p>
        </p:txBody>
      </p:sp>
      <p:sp>
        <p:nvSpPr>
          <p:cNvPr id="22" name="iconfont-11899-5651573"/>
          <p:cNvSpPr>
            <a:spLocks noChangeAspect="1"/>
          </p:cNvSpPr>
          <p:nvPr/>
        </p:nvSpPr>
        <p:spPr bwMode="auto">
          <a:xfrm>
            <a:off x="7210516" y="5999268"/>
            <a:ext cx="609685" cy="419105"/>
          </a:xfrm>
          <a:custGeom>
            <a:avLst/>
            <a:gdLst>
              <a:gd name="T0" fmla="*/ 8386 w 10375"/>
              <a:gd name="T1" fmla="*/ 2675 h 7133"/>
              <a:gd name="T2" fmla="*/ 5188 w 10375"/>
              <a:gd name="T3" fmla="*/ 0 h 7133"/>
              <a:gd name="T4" fmla="*/ 2335 w 10375"/>
              <a:gd name="T5" fmla="*/ 1784 h 7133"/>
              <a:gd name="T6" fmla="*/ 0 w 10375"/>
              <a:gd name="T7" fmla="*/ 4459 h 7133"/>
              <a:gd name="T8" fmla="*/ 2594 w 10375"/>
              <a:gd name="T9" fmla="*/ 7133 h 7133"/>
              <a:gd name="T10" fmla="*/ 8213 w 10375"/>
              <a:gd name="T11" fmla="*/ 7133 h 7133"/>
              <a:gd name="T12" fmla="*/ 10374 w 10375"/>
              <a:gd name="T13" fmla="*/ 4904 h 7133"/>
              <a:gd name="T14" fmla="*/ 8386 w 10375"/>
              <a:gd name="T15" fmla="*/ 2675 h 7133"/>
              <a:gd name="T16" fmla="*/ 4322 w 10375"/>
              <a:gd name="T17" fmla="*/ 3567 h 7133"/>
              <a:gd name="T18" fmla="*/ 4322 w 10375"/>
              <a:gd name="T19" fmla="*/ 1945 h 7133"/>
              <a:gd name="T20" fmla="*/ 4485 w 10375"/>
              <a:gd name="T21" fmla="*/ 1783 h 7133"/>
              <a:gd name="T22" fmla="*/ 5890 w 10375"/>
              <a:gd name="T23" fmla="*/ 1783 h 7133"/>
              <a:gd name="T24" fmla="*/ 6052 w 10375"/>
              <a:gd name="T25" fmla="*/ 1945 h 7133"/>
              <a:gd name="T26" fmla="*/ 6052 w 10375"/>
              <a:gd name="T27" fmla="*/ 3567 h 7133"/>
              <a:gd name="T28" fmla="*/ 6966 w 10375"/>
              <a:gd name="T29" fmla="*/ 3567 h 7133"/>
              <a:gd name="T30" fmla="*/ 7082 w 10375"/>
              <a:gd name="T31" fmla="*/ 3841 h 7133"/>
              <a:gd name="T32" fmla="*/ 5304 w 10375"/>
              <a:gd name="T33" fmla="*/ 5675 h 7133"/>
              <a:gd name="T34" fmla="*/ 5071 w 10375"/>
              <a:gd name="T35" fmla="*/ 5675 h 7133"/>
              <a:gd name="T36" fmla="*/ 3293 w 10375"/>
              <a:gd name="T37" fmla="*/ 3841 h 7133"/>
              <a:gd name="T38" fmla="*/ 3409 w 10375"/>
              <a:gd name="T39" fmla="*/ 3566 h 7133"/>
              <a:gd name="T40" fmla="*/ 4322 w 10375"/>
              <a:gd name="T41" fmla="*/ 3567 h 7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75" h="7133">
                <a:moveTo>
                  <a:pt x="8386" y="2675"/>
                </a:moveTo>
                <a:cubicBezTo>
                  <a:pt x="8084" y="1159"/>
                  <a:pt x="6786" y="0"/>
                  <a:pt x="5188" y="0"/>
                </a:cubicBezTo>
                <a:cubicBezTo>
                  <a:pt x="3934" y="0"/>
                  <a:pt x="2854" y="714"/>
                  <a:pt x="2335" y="1784"/>
                </a:cubicBezTo>
                <a:cubicBezTo>
                  <a:pt x="994" y="1963"/>
                  <a:pt x="0" y="3077"/>
                  <a:pt x="0" y="4459"/>
                </a:cubicBezTo>
                <a:cubicBezTo>
                  <a:pt x="0" y="5930"/>
                  <a:pt x="1168" y="7133"/>
                  <a:pt x="2594" y="7133"/>
                </a:cubicBezTo>
                <a:lnTo>
                  <a:pt x="8213" y="7133"/>
                </a:lnTo>
                <a:cubicBezTo>
                  <a:pt x="9423" y="7133"/>
                  <a:pt x="10374" y="6152"/>
                  <a:pt x="10374" y="4904"/>
                </a:cubicBezTo>
                <a:cubicBezTo>
                  <a:pt x="10375" y="3745"/>
                  <a:pt x="9468" y="2764"/>
                  <a:pt x="8386" y="2675"/>
                </a:cubicBezTo>
                <a:close/>
                <a:moveTo>
                  <a:pt x="4322" y="3567"/>
                </a:moveTo>
                <a:lnTo>
                  <a:pt x="4322" y="1945"/>
                </a:lnTo>
                <a:cubicBezTo>
                  <a:pt x="4322" y="1855"/>
                  <a:pt x="4395" y="1783"/>
                  <a:pt x="4485" y="1783"/>
                </a:cubicBezTo>
                <a:lnTo>
                  <a:pt x="5890" y="1783"/>
                </a:lnTo>
                <a:cubicBezTo>
                  <a:pt x="5980" y="1783"/>
                  <a:pt x="6052" y="1855"/>
                  <a:pt x="6052" y="1945"/>
                </a:cubicBezTo>
                <a:lnTo>
                  <a:pt x="6052" y="3567"/>
                </a:lnTo>
                <a:lnTo>
                  <a:pt x="6966" y="3567"/>
                </a:lnTo>
                <a:cubicBezTo>
                  <a:pt x="7110" y="3567"/>
                  <a:pt x="7182" y="3739"/>
                  <a:pt x="7082" y="3841"/>
                </a:cubicBezTo>
                <a:lnTo>
                  <a:pt x="5304" y="5675"/>
                </a:lnTo>
                <a:cubicBezTo>
                  <a:pt x="5240" y="5742"/>
                  <a:pt x="5135" y="5742"/>
                  <a:pt x="5071" y="5675"/>
                </a:cubicBezTo>
                <a:lnTo>
                  <a:pt x="3293" y="3841"/>
                </a:lnTo>
                <a:cubicBezTo>
                  <a:pt x="3193" y="3739"/>
                  <a:pt x="3266" y="3566"/>
                  <a:pt x="3409" y="3566"/>
                </a:cubicBezTo>
                <a:lnTo>
                  <a:pt x="4322" y="3567"/>
                </a:lnTo>
                <a:close/>
              </a:path>
            </a:pathLst>
          </a:custGeom>
          <a:solidFill>
            <a:schemeClr val="accent1"/>
          </a:solidFill>
          <a:ln>
            <a:noFill/>
          </a:ln>
        </p:spPr>
      </p:sp>
      <p:sp>
        <p:nvSpPr>
          <p:cNvPr id="23" name="椭圆 22"/>
          <p:cNvSpPr/>
          <p:nvPr/>
        </p:nvSpPr>
        <p:spPr>
          <a:xfrm>
            <a:off x="6290444" y="2025323"/>
            <a:ext cx="1391387" cy="486724"/>
          </a:xfrm>
          <a:prstGeom prst="ellipse">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7210516" y="2412534"/>
            <a:ext cx="1802243" cy="506383"/>
          </a:xfrm>
          <a:prstGeom prst="ellipse">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5" name="图片 2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83511" y="3051560"/>
            <a:ext cx="6362496" cy="2167846"/>
          </a:xfrm>
          <a:prstGeom prst="rect">
            <a:avLst/>
          </a:prstGeom>
        </p:spPr>
      </p:pic>
      <p:sp>
        <p:nvSpPr>
          <p:cNvPr id="27" name="椭圆 26"/>
          <p:cNvSpPr/>
          <p:nvPr/>
        </p:nvSpPr>
        <p:spPr>
          <a:xfrm>
            <a:off x="2498818" y="4135483"/>
            <a:ext cx="1524352" cy="407079"/>
          </a:xfrm>
          <a:prstGeom prst="ellipse">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8" name="直接箭头连接符 27"/>
          <p:cNvCxnSpPr/>
          <p:nvPr/>
        </p:nvCxnSpPr>
        <p:spPr>
          <a:xfrm>
            <a:off x="2009267" y="4484738"/>
            <a:ext cx="465770"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p:nvPr/>
        </p:nvCxnSpPr>
        <p:spPr>
          <a:xfrm flipV="1">
            <a:off x="8309748" y="5999268"/>
            <a:ext cx="425690" cy="20955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4"/>
          </p:nvPr>
        </p:nvSpPr>
        <p:spPr/>
        <p:txBody>
          <a:bodyPr/>
          <a:lstStyle/>
          <a:p>
            <a:r>
              <a:rPr lang="zh-CN" altLang="en-US" dirty="0"/>
              <a:t>学生须知</a:t>
            </a:r>
            <a:r>
              <a:rPr lang="en-US" altLang="zh-CN" dirty="0"/>
              <a:t>—</a:t>
            </a:r>
            <a:r>
              <a:rPr lang="zh-CN" altLang="en-US" sz="2400" dirty="0"/>
              <a:t>补充助学金申请注意事项</a:t>
            </a:r>
            <a:endParaRPr lang="zh-CN" altLang="en-US" dirty="0"/>
          </a:p>
        </p:txBody>
      </p:sp>
      <p:sp>
        <p:nvSpPr>
          <p:cNvPr id="5" name="文本框 4"/>
          <p:cNvSpPr txBox="1"/>
          <p:nvPr/>
        </p:nvSpPr>
        <p:spPr>
          <a:xfrm>
            <a:off x="375615" y="725072"/>
            <a:ext cx="7087197" cy="2416046"/>
          </a:xfrm>
          <a:prstGeom prst="rect">
            <a:avLst/>
          </a:prstGeom>
          <a:noFill/>
        </p:spPr>
        <p:txBody>
          <a:bodyPr wrap="none" rtlCol="0">
            <a:spAutoFit/>
          </a:bodyPr>
          <a:lstStyle/>
          <a:p>
            <a:r>
              <a:rPr lang="zh-CN" altLang="en-US" b="1" dirty="0">
                <a:solidFill>
                  <a:srgbClr val="C00000"/>
                </a:solidFill>
                <a:latin typeface="微软雅黑" panose="020B0503020204020204" pitchFamily="34" charset="-122"/>
                <a:ea typeface="微软雅黑" panose="020B0503020204020204" pitchFamily="34" charset="-122"/>
              </a:rPr>
              <a:t>一、本年度补充助学金申请群体：</a:t>
            </a:r>
            <a:endParaRPr lang="en-US" altLang="zh-CN" b="1" dirty="0">
              <a:solidFill>
                <a:srgbClr val="C00000"/>
              </a:solidFill>
              <a:latin typeface="微软雅黑" panose="020B0503020204020204" pitchFamily="34" charset="-122"/>
              <a:ea typeface="微软雅黑" panose="020B0503020204020204" pitchFamily="34" charset="-122"/>
            </a:endParaRPr>
          </a:p>
          <a:p>
            <a:endParaRPr lang="en-US" altLang="zh-CN" sz="300" b="1" dirty="0">
              <a:latin typeface="微软雅黑" panose="020B0503020204020204" pitchFamily="34" charset="-122"/>
              <a:ea typeface="微软雅黑" panose="020B0503020204020204" pitchFamily="34" charset="-122"/>
            </a:endParaRPr>
          </a:p>
          <a:p>
            <a:r>
              <a:rPr lang="en-US" altLang="zh-CN" b="1" dirty="0">
                <a:latin typeface="微软雅黑" panose="020B0503020204020204" pitchFamily="34" charset="-122"/>
                <a:ea typeface="微软雅黑" panose="020B0503020204020204" pitchFamily="34" charset="-122"/>
              </a:rPr>
              <a:t>1.</a:t>
            </a:r>
            <a:r>
              <a:rPr lang="zh-CN" altLang="en-US" b="1" dirty="0">
                <a:latin typeface="微软雅黑" panose="020B0503020204020204" pitchFamily="34" charset="-122"/>
                <a:ea typeface="微软雅黑" panose="020B0503020204020204" pitchFamily="34" charset="-122"/>
              </a:rPr>
              <a:t>未获得本年度补充助学金新评和跟踪续评的在库家庭经济困难生。</a:t>
            </a:r>
            <a:endParaRPr lang="en-US" altLang="zh-CN" b="1" dirty="0">
              <a:latin typeface="微软雅黑" panose="020B0503020204020204" pitchFamily="34" charset="-122"/>
              <a:ea typeface="微软雅黑" panose="020B0503020204020204" pitchFamily="34" charset="-122"/>
            </a:endParaRPr>
          </a:p>
          <a:p>
            <a:r>
              <a:rPr lang="en-US" altLang="zh-CN" b="1" dirty="0">
                <a:latin typeface="微软雅黑" panose="020B0503020204020204" pitchFamily="34" charset="-122"/>
                <a:ea typeface="微软雅黑" panose="020B0503020204020204" pitchFamily="34" charset="-122"/>
              </a:rPr>
              <a:t>2.</a:t>
            </a:r>
            <a:r>
              <a:rPr lang="zh-CN" altLang="en-US" b="1" dirty="0">
                <a:latin typeface="微软雅黑" panose="020B0503020204020204" pitchFamily="34" charset="-122"/>
                <a:ea typeface="微软雅黑" panose="020B0503020204020204" pitchFamily="34" charset="-122"/>
              </a:rPr>
              <a:t>若上一学年获得过补充助学金，考核结果为“</a:t>
            </a:r>
            <a:r>
              <a:rPr lang="en-US" altLang="zh-CN" b="1" dirty="0">
                <a:latin typeface="微软雅黑" panose="020B0503020204020204" pitchFamily="34" charset="-122"/>
                <a:ea typeface="微软雅黑" panose="020B0503020204020204" pitchFamily="34" charset="-122"/>
              </a:rPr>
              <a:t>B</a:t>
            </a:r>
            <a:r>
              <a:rPr lang="zh-CN" altLang="en-US" b="1" dirty="0">
                <a:latin typeface="微软雅黑" panose="020B0503020204020204" pitchFamily="34" charset="-122"/>
                <a:ea typeface="微软雅黑" panose="020B0503020204020204" pitchFamily="34" charset="-122"/>
              </a:rPr>
              <a:t>”以上的学生。</a:t>
            </a:r>
            <a:endParaRPr lang="en-US" altLang="zh-CN" b="1" dirty="0">
              <a:latin typeface="微软雅黑" panose="020B0503020204020204" pitchFamily="34" charset="-122"/>
              <a:ea typeface="微软雅黑" panose="020B0503020204020204" pitchFamily="34" charset="-122"/>
            </a:endParaRPr>
          </a:p>
          <a:p>
            <a:endParaRPr lang="en-US" altLang="zh-CN" sz="400" b="1" dirty="0">
              <a:latin typeface="微软雅黑" panose="020B0503020204020204" pitchFamily="34" charset="-122"/>
              <a:ea typeface="微软雅黑" panose="020B0503020204020204" pitchFamily="34" charset="-122"/>
            </a:endParaRPr>
          </a:p>
          <a:p>
            <a:pPr algn="just"/>
            <a:r>
              <a:rPr lang="zh-CN" altLang="en-US" dirty="0">
                <a:latin typeface="微软雅黑" panose="020B0503020204020204" pitchFamily="34" charset="-122"/>
                <a:ea typeface="微软雅黑" panose="020B0503020204020204" pitchFamily="34" charset="-122"/>
              </a:rPr>
              <a:t>考核由对应思政教师进行考核，分为</a:t>
            </a:r>
            <a:r>
              <a:rPr lang="en-US" altLang="zh-CN" dirty="0">
                <a:latin typeface="微软雅黑" panose="020B0503020204020204" pitchFamily="34" charset="-122"/>
                <a:ea typeface="微软雅黑" panose="020B0503020204020204" pitchFamily="34" charset="-122"/>
              </a:rPr>
              <a:t>A,B,C</a:t>
            </a:r>
            <a:r>
              <a:rPr lang="zh-CN" altLang="en-US" dirty="0">
                <a:latin typeface="微软雅黑" panose="020B0503020204020204" pitchFamily="34" charset="-122"/>
                <a:ea typeface="微软雅黑" panose="020B0503020204020204" pitchFamily="34" charset="-122"/>
              </a:rPr>
              <a:t>档，其中：</a:t>
            </a:r>
            <a:endParaRPr lang="en-US" altLang="zh-CN" dirty="0">
              <a:latin typeface="微软雅黑" panose="020B0503020204020204" pitchFamily="34" charset="-122"/>
              <a:ea typeface="微软雅黑" panose="020B0503020204020204" pitchFamily="34" charset="-122"/>
            </a:endParaRPr>
          </a:p>
          <a:p>
            <a:pPr lvl="1" algn="just"/>
            <a:r>
              <a:rPr lang="en-US" altLang="zh-CN" dirty="0">
                <a:latin typeface="微软雅黑" panose="020B0503020204020204" pitchFamily="34" charset="-122"/>
                <a:ea typeface="微软雅黑" panose="020B0503020204020204" pitchFamily="34" charset="-122"/>
              </a:rPr>
              <a:t>A</a:t>
            </a:r>
            <a:r>
              <a:rPr lang="zh-CN" altLang="en-US" dirty="0">
                <a:latin typeface="微软雅黑" panose="020B0503020204020204" pitchFamily="34" charset="-122"/>
                <a:ea typeface="微软雅黑" panose="020B0503020204020204" pitchFamily="34" charset="-122"/>
              </a:rPr>
              <a:t>档：申请本年度补充助学金优先考虑；</a:t>
            </a:r>
            <a:endParaRPr lang="en-US" altLang="zh-CN" dirty="0">
              <a:latin typeface="微软雅黑" panose="020B0503020204020204" pitchFamily="34" charset="-122"/>
              <a:ea typeface="微软雅黑" panose="020B0503020204020204" pitchFamily="34" charset="-122"/>
            </a:endParaRPr>
          </a:p>
          <a:p>
            <a:pPr lvl="1" algn="just"/>
            <a:r>
              <a:rPr lang="en-US" altLang="zh-CN" dirty="0">
                <a:latin typeface="微软雅黑" panose="020B0503020204020204" pitchFamily="34" charset="-122"/>
                <a:ea typeface="微软雅黑" panose="020B0503020204020204" pitchFamily="34" charset="-122"/>
              </a:rPr>
              <a:t>B</a:t>
            </a:r>
            <a:r>
              <a:rPr lang="zh-CN" altLang="en-US" dirty="0">
                <a:latin typeface="微软雅黑" panose="020B0503020204020204" pitchFamily="34" charset="-122"/>
                <a:ea typeface="微软雅黑" panose="020B0503020204020204" pitchFamily="34" charset="-122"/>
              </a:rPr>
              <a:t>档：可参与本年度补充助学金申请；</a:t>
            </a:r>
            <a:endParaRPr lang="en-US" altLang="zh-CN" dirty="0">
              <a:latin typeface="微软雅黑" panose="020B0503020204020204" pitchFamily="34" charset="-122"/>
              <a:ea typeface="微软雅黑" panose="020B0503020204020204" pitchFamily="34" charset="-122"/>
            </a:endParaRPr>
          </a:p>
          <a:p>
            <a:pPr lvl="1" algn="just"/>
            <a:r>
              <a:rPr lang="en-US" altLang="zh-CN" dirty="0">
                <a:latin typeface="微软雅黑" panose="020B0503020204020204" pitchFamily="34" charset="-122"/>
                <a:ea typeface="微软雅黑" panose="020B0503020204020204" pitchFamily="34" charset="-122"/>
              </a:rPr>
              <a:t>C</a:t>
            </a:r>
            <a:r>
              <a:rPr lang="zh-CN" altLang="en-US" dirty="0">
                <a:latin typeface="微软雅黑" panose="020B0503020204020204" pitchFamily="34" charset="-122"/>
                <a:ea typeface="微软雅黑" panose="020B0503020204020204" pitchFamily="34" charset="-122"/>
              </a:rPr>
              <a:t>档：取消本年度补充助学金申请资格；</a:t>
            </a:r>
            <a:endParaRPr lang="en-US" altLang="zh-CN" dirty="0">
              <a:latin typeface="微软雅黑" panose="020B0503020204020204" pitchFamily="34" charset="-122"/>
              <a:ea typeface="微软雅黑" panose="020B0503020204020204" pitchFamily="34" charset="-122"/>
            </a:endParaRPr>
          </a:p>
          <a:p>
            <a:endParaRPr kumimoji="1" lang="en-US" altLang="zh-CN" dirty="0"/>
          </a:p>
        </p:txBody>
      </p:sp>
      <p:sp>
        <p:nvSpPr>
          <p:cNvPr id="6" name="文本框 5"/>
          <p:cNvSpPr txBox="1"/>
          <p:nvPr/>
        </p:nvSpPr>
        <p:spPr>
          <a:xfrm>
            <a:off x="319056" y="2854713"/>
            <a:ext cx="9648795" cy="369332"/>
          </a:xfrm>
          <a:prstGeom prst="rect">
            <a:avLst/>
          </a:prstGeom>
          <a:noFill/>
        </p:spPr>
        <p:txBody>
          <a:bodyPr wrap="none" rtlCol="0">
            <a:spAutoFit/>
          </a:bodyPr>
          <a:lstStyle/>
          <a:p>
            <a:r>
              <a:rPr kumimoji="1" lang="zh-CN" altLang="en-US" b="1" dirty="0">
                <a:solidFill>
                  <a:srgbClr val="C00000"/>
                </a:solidFill>
                <a:latin typeface="微软雅黑" panose="020B0503020204020204" pitchFamily="34" charset="-122"/>
                <a:ea typeface="微软雅黑" panose="020B0503020204020204" pitchFamily="34" charset="-122"/>
              </a:rPr>
              <a:t>二、本年度</a:t>
            </a:r>
            <a:r>
              <a:rPr lang="zh-CN" altLang="en-US" b="1" dirty="0">
                <a:solidFill>
                  <a:srgbClr val="C00000"/>
                </a:solidFill>
                <a:latin typeface="微软雅黑" panose="020B0503020204020204" pitchFamily="34" charset="-122"/>
                <a:ea typeface="微软雅黑" panose="020B0503020204020204" pitchFamily="34" charset="-122"/>
              </a:rPr>
              <a:t>补充</a:t>
            </a:r>
            <a:r>
              <a:rPr kumimoji="1" lang="zh-CN" altLang="en-US" b="1" dirty="0">
                <a:solidFill>
                  <a:srgbClr val="C00000"/>
                </a:solidFill>
                <a:latin typeface="微软雅黑" panose="020B0503020204020204" pitchFamily="34" charset="-122"/>
                <a:ea typeface="微软雅黑" panose="020B0503020204020204" pitchFamily="34" charset="-122"/>
              </a:rPr>
              <a:t>助学金项目和金额：</a:t>
            </a:r>
            <a:r>
              <a:rPr kumimoji="1" lang="zh-CN" altLang="en-US" b="1" dirty="0">
                <a:latin typeface="微软雅黑" panose="020B0503020204020204" pitchFamily="34" charset="-122"/>
                <a:ea typeface="微软雅黑" panose="020B0503020204020204" pitchFamily="34" charset="-122"/>
              </a:rPr>
              <a:t>具体金额和要求依学院给各位同学转发的具体项目为准。</a:t>
            </a:r>
          </a:p>
        </p:txBody>
      </p:sp>
      <p:sp>
        <p:nvSpPr>
          <p:cNvPr id="7" name="文本框 6"/>
          <p:cNvSpPr txBox="1"/>
          <p:nvPr/>
        </p:nvSpPr>
        <p:spPr>
          <a:xfrm>
            <a:off x="319056" y="3348420"/>
            <a:ext cx="11497329" cy="3300904"/>
          </a:xfrm>
          <a:prstGeom prst="rect">
            <a:avLst/>
          </a:prstGeom>
          <a:noFill/>
        </p:spPr>
        <p:txBody>
          <a:bodyPr wrap="square" rtlCol="0">
            <a:spAutoFit/>
          </a:bodyPr>
          <a:lstStyle/>
          <a:p>
            <a:r>
              <a:rPr kumimoji="1" lang="zh-CN" altLang="en-US" b="1" dirty="0">
                <a:solidFill>
                  <a:srgbClr val="C00000"/>
                </a:solidFill>
                <a:latin typeface="微软雅黑" panose="020B0503020204020204" pitchFamily="34" charset="-122"/>
                <a:ea typeface="微软雅黑" panose="020B0503020204020204" pitchFamily="34" charset="-122"/>
              </a:rPr>
              <a:t>三、本年度补充助学金材料提交要求</a:t>
            </a:r>
            <a:r>
              <a:rPr kumimoji="1" lang="zh-CN" altLang="en-US" b="1" dirty="0">
                <a:solidFill>
                  <a:srgbClr val="C00000"/>
                </a:solidFill>
                <a:latin typeface="微软雅黑" panose="020B0503020204020204" pitchFamily="34" charset="-122"/>
                <a:ea typeface="微软雅黑" panose="020B0503020204020204" pitchFamily="34" charset="-122"/>
                <a:sym typeface="Wingdings" panose="05000000000000000000" pitchFamily="2" charset="2"/>
              </a:rPr>
              <a:t>：</a:t>
            </a:r>
            <a:endParaRPr kumimoji="1" lang="en-US" altLang="zh-CN" b="1" dirty="0">
              <a:solidFill>
                <a:srgbClr val="C00000"/>
              </a:solidFill>
              <a:latin typeface="微软雅黑" panose="020B0503020204020204" pitchFamily="34" charset="-122"/>
              <a:ea typeface="微软雅黑" panose="020B0503020204020204" pitchFamily="34" charset="-122"/>
            </a:endParaRPr>
          </a:p>
          <a:p>
            <a:pPr marL="342900" indent="-342900">
              <a:buAutoNum type="arabicPeriod"/>
            </a:pPr>
            <a:r>
              <a:rPr kumimoji="1" lang="zh-CN" altLang="en-US" b="1" dirty="0">
                <a:latin typeface="微软雅黑" panose="020B0503020204020204" pitchFamily="34" charset="-122"/>
                <a:ea typeface="微软雅黑" panose="020B0503020204020204" pitchFamily="34" charset="-122"/>
              </a:rPr>
              <a:t>申请本年度补充助学金新评的学生：</a:t>
            </a:r>
            <a:endParaRPr kumimoji="1" lang="en-US" altLang="zh-CN" b="1" dirty="0">
              <a:latin typeface="微软雅黑" panose="020B0503020204020204" pitchFamily="34" charset="-122"/>
              <a:ea typeface="微软雅黑" panose="020B0503020204020204" pitchFamily="34" charset="-122"/>
            </a:endParaRPr>
          </a:p>
          <a:p>
            <a:r>
              <a:rPr kumimoji="1" lang="en-US" altLang="zh-CN" b="1" dirty="0">
                <a:latin typeface="微软雅黑" panose="020B0503020204020204" pitchFamily="34" charset="-122"/>
                <a:ea typeface="微软雅黑" panose="020B0503020204020204" pitchFamily="34" charset="-122"/>
              </a:rPr>
              <a:t>     </a:t>
            </a:r>
            <a:r>
              <a:rPr kumimoji="1" lang="zh-CN" altLang="en-US" b="1" dirty="0">
                <a:latin typeface="微软雅黑" panose="020B0503020204020204" pitchFamily="34" charset="-122"/>
                <a:ea typeface="微软雅黑" panose="020B0503020204020204" pitchFamily="34" charset="-122"/>
              </a:rPr>
              <a:t>助学金申请表／家庭经济情况调查表／上一学年成绩单（非新生年级提供）</a:t>
            </a:r>
            <a:r>
              <a:rPr kumimoji="1" lang="en-US" altLang="zh-CN" b="1" dirty="0">
                <a:latin typeface="微软雅黑" panose="020B0503020204020204" pitchFamily="34" charset="-122"/>
                <a:ea typeface="微软雅黑" panose="020B0503020204020204" pitchFamily="34" charset="-122"/>
              </a:rPr>
              <a:t>/</a:t>
            </a:r>
            <a:r>
              <a:rPr kumimoji="1" lang="zh-CN" altLang="en-US" b="1" dirty="0">
                <a:latin typeface="微软雅黑" panose="020B0503020204020204" pitchFamily="34" charset="-122"/>
                <a:ea typeface="微软雅黑" panose="020B0503020204020204" pitchFamily="34" charset="-122"/>
              </a:rPr>
              <a:t>项目额外要求的材料</a:t>
            </a:r>
            <a:endParaRPr kumimoji="1" lang="en-US" altLang="zh-CN" b="1" dirty="0">
              <a:latin typeface="微软雅黑" panose="020B0503020204020204" pitchFamily="34" charset="-122"/>
              <a:ea typeface="微软雅黑" panose="020B0503020204020204" pitchFamily="34" charset="-122"/>
            </a:endParaRPr>
          </a:p>
          <a:p>
            <a:r>
              <a:rPr kumimoji="1" lang="en-US" altLang="zh-CN" b="1" dirty="0">
                <a:latin typeface="微软雅黑" panose="020B0503020204020204" pitchFamily="34" charset="-122"/>
                <a:ea typeface="微软雅黑" panose="020B0503020204020204" pitchFamily="34" charset="-122"/>
              </a:rPr>
              <a:t>2. </a:t>
            </a:r>
            <a:r>
              <a:rPr kumimoji="1" lang="zh-CN" altLang="en-US" b="1" dirty="0">
                <a:latin typeface="微软雅黑" panose="020B0503020204020204" pitchFamily="34" charset="-122"/>
                <a:ea typeface="微软雅黑" panose="020B0503020204020204" pitchFamily="34" charset="-122"/>
              </a:rPr>
              <a:t>申请本年度补充助学金跟踪续评的学生</a:t>
            </a:r>
            <a:r>
              <a:rPr kumimoji="1" lang="en-US" altLang="zh-CN" b="1" dirty="0">
                <a:latin typeface="微软雅黑" panose="020B0503020204020204" pitchFamily="34" charset="-122"/>
                <a:ea typeface="微软雅黑" panose="020B0503020204020204" pitchFamily="34" charset="-122"/>
              </a:rPr>
              <a:t>: </a:t>
            </a:r>
          </a:p>
          <a:p>
            <a:r>
              <a:rPr kumimoji="1" lang="en-US" altLang="zh-CN" b="1" dirty="0">
                <a:latin typeface="微软雅黑" panose="020B0503020204020204" pitchFamily="34" charset="-122"/>
                <a:ea typeface="微软雅黑" panose="020B0503020204020204" pitchFamily="34" charset="-122"/>
              </a:rPr>
              <a:t>    </a:t>
            </a:r>
            <a:r>
              <a:rPr kumimoji="1" lang="zh-CN" altLang="en-US" b="1" dirty="0">
                <a:latin typeface="微软雅黑" panose="020B0503020204020204" pitchFamily="34" charset="-122"/>
                <a:ea typeface="微软雅黑" panose="020B0503020204020204" pitchFamily="34" charset="-122"/>
              </a:rPr>
              <a:t>助学金申请表／家庭经济情况调查表／</a:t>
            </a:r>
            <a:r>
              <a:rPr kumimoji="1" lang="zh-CN" altLang="en-US" b="1" dirty="0">
                <a:solidFill>
                  <a:srgbClr val="C00000"/>
                </a:solidFill>
                <a:latin typeface="微软雅黑" panose="020B0503020204020204" pitchFamily="34" charset="-122"/>
                <a:ea typeface="微软雅黑" panose="020B0503020204020204" pitchFamily="34" charset="-122"/>
              </a:rPr>
              <a:t>上一学年成绩单</a:t>
            </a:r>
            <a:r>
              <a:rPr kumimoji="1" lang="en-US" altLang="zh-CN" b="1" dirty="0">
                <a:solidFill>
                  <a:srgbClr val="C00000"/>
                </a:solidFill>
                <a:latin typeface="微软雅黑" panose="020B0503020204020204" pitchFamily="34" charset="-122"/>
                <a:ea typeface="微软雅黑" panose="020B0503020204020204" pitchFamily="34" charset="-122"/>
              </a:rPr>
              <a:t>/</a:t>
            </a:r>
            <a:r>
              <a:rPr kumimoji="1" lang="zh-CN" altLang="en-US" b="1" dirty="0">
                <a:solidFill>
                  <a:srgbClr val="C00000"/>
                </a:solidFill>
                <a:latin typeface="微软雅黑" panose="020B0503020204020204" pitchFamily="34" charset="-122"/>
                <a:ea typeface="微软雅黑" panose="020B0503020204020204" pitchFamily="34" charset="-122"/>
              </a:rPr>
              <a:t>个人总结</a:t>
            </a:r>
            <a:r>
              <a:rPr kumimoji="1" lang="en-US" altLang="zh-CN" b="1" dirty="0">
                <a:solidFill>
                  <a:srgbClr val="C00000"/>
                </a:solidFill>
                <a:latin typeface="微软雅黑" panose="020B0503020204020204" pitchFamily="34" charset="-122"/>
                <a:ea typeface="微软雅黑" panose="020B0503020204020204" pitchFamily="34" charset="-122"/>
              </a:rPr>
              <a:t>/</a:t>
            </a:r>
            <a:r>
              <a:rPr kumimoji="1" lang="zh-CN" altLang="en-US" b="1" dirty="0">
                <a:latin typeface="微软雅黑" panose="020B0503020204020204" pitchFamily="34" charset="-122"/>
                <a:ea typeface="微软雅黑" panose="020B0503020204020204" pitchFamily="34" charset="-122"/>
              </a:rPr>
              <a:t>项目额外要求的材料</a:t>
            </a:r>
            <a:endParaRPr kumimoji="1" lang="en-US" altLang="zh-CN" b="1" dirty="0">
              <a:solidFill>
                <a:srgbClr val="FF0000"/>
              </a:solidFill>
              <a:latin typeface="微软雅黑" panose="020B0503020204020204" pitchFamily="34" charset="-122"/>
              <a:ea typeface="微软雅黑" panose="020B0503020204020204" pitchFamily="34" charset="-122"/>
            </a:endParaRPr>
          </a:p>
          <a:p>
            <a:r>
              <a:rPr kumimoji="1" lang="en-US" altLang="zh-CN" b="1" dirty="0">
                <a:latin typeface="微软雅黑" panose="020B0503020204020204" pitchFamily="34" charset="-122"/>
                <a:ea typeface="微软雅黑" panose="020B0503020204020204" pitchFamily="34" charset="-122"/>
              </a:rPr>
              <a:t>3. </a:t>
            </a:r>
            <a:r>
              <a:rPr kumimoji="1" lang="zh-CN" altLang="en-US" b="1" dirty="0">
                <a:latin typeface="微软雅黑" panose="020B0503020204020204" pitchFamily="34" charset="-122"/>
                <a:ea typeface="微软雅黑" panose="020B0503020204020204" pitchFamily="34" charset="-122"/>
              </a:rPr>
              <a:t>取消续评学生：取消续评申请表（模板见附件</a:t>
            </a:r>
            <a:r>
              <a:rPr kumimoji="1" lang="en-US" altLang="zh-CN" b="1" dirty="0">
                <a:latin typeface="微软雅黑" panose="020B0503020204020204" pitchFamily="34" charset="-122"/>
                <a:ea typeface="微软雅黑" panose="020B0503020204020204" pitchFamily="34" charset="-122"/>
              </a:rPr>
              <a:t>6</a:t>
            </a:r>
            <a:r>
              <a:rPr kumimoji="1" lang="zh-CN" altLang="en-US" b="1" dirty="0">
                <a:latin typeface="微软雅黑" panose="020B0503020204020204" pitchFamily="34" charset="-122"/>
                <a:ea typeface="微软雅黑" panose="020B0503020204020204" pitchFamily="34" charset="-122"/>
              </a:rPr>
              <a:t>）</a:t>
            </a:r>
          </a:p>
          <a:p>
            <a:r>
              <a:rPr kumimoji="1" lang="en-US" altLang="zh-CN" b="1" dirty="0">
                <a:latin typeface="微软雅黑" panose="020B0503020204020204" pitchFamily="34" charset="-122"/>
                <a:ea typeface="微软雅黑" panose="020B0503020204020204" pitchFamily="34" charset="-122"/>
              </a:rPr>
              <a:t>4. </a:t>
            </a:r>
            <a:r>
              <a:rPr kumimoji="1" lang="zh-CN" altLang="en-US" b="1" dirty="0">
                <a:latin typeface="微软雅黑" panose="020B0503020204020204" pitchFamily="34" charset="-122"/>
                <a:ea typeface="微软雅黑" panose="020B0503020204020204" pitchFamily="34" charset="-122"/>
              </a:rPr>
              <a:t>补评学生：提交材料同</a:t>
            </a:r>
            <a:r>
              <a:rPr kumimoji="1" lang="en-US" altLang="zh-CN" b="1" dirty="0">
                <a:latin typeface="微软雅黑" panose="020B0503020204020204" pitchFamily="34" charset="-122"/>
                <a:ea typeface="微软雅黑" panose="020B0503020204020204" pitchFamily="34" charset="-122"/>
              </a:rPr>
              <a:t>1</a:t>
            </a:r>
          </a:p>
          <a:p>
            <a:endParaRPr kumimoji="1" lang="en-US" altLang="zh-CN" sz="1050" b="1" dirty="0">
              <a:latin typeface="微软雅黑" panose="020B0503020204020204" pitchFamily="34" charset="-122"/>
              <a:ea typeface="微软雅黑" panose="020B0503020204020204" pitchFamily="34" charset="-122"/>
            </a:endParaRPr>
          </a:p>
          <a:p>
            <a:r>
              <a:rPr kumimoji="1" lang="zh-CN" altLang="en-US" b="1" dirty="0">
                <a:highlight>
                  <a:srgbClr val="FFFF00"/>
                </a:highlight>
                <a:latin typeface="微软雅黑" panose="020B0503020204020204" pitchFamily="34" charset="-122"/>
                <a:ea typeface="微软雅黑" panose="020B0503020204020204" pitchFamily="34" charset="-122"/>
              </a:rPr>
              <a:t>注：</a:t>
            </a:r>
            <a:endParaRPr kumimoji="1" lang="en-US" altLang="zh-CN" b="1" dirty="0">
              <a:highlight>
                <a:srgbClr val="FFFF00"/>
              </a:highlight>
              <a:latin typeface="微软雅黑" panose="020B0503020204020204" pitchFamily="34" charset="-122"/>
              <a:ea typeface="微软雅黑" panose="020B0503020204020204" pitchFamily="34" charset="-122"/>
            </a:endParaRPr>
          </a:p>
          <a:p>
            <a:pPr marL="285750" indent="-285750">
              <a:buFont typeface="Arial" panose="020B0604020202020204" pitchFamily="34" charset="0"/>
              <a:buChar char="•"/>
            </a:pPr>
            <a:r>
              <a:rPr kumimoji="1" lang="zh-CN" altLang="en-US" b="1" dirty="0">
                <a:highlight>
                  <a:srgbClr val="FFFF00"/>
                </a:highlight>
                <a:latin typeface="微软雅黑" panose="020B0503020204020204" pitchFamily="34" charset="-122"/>
                <a:ea typeface="微软雅黑" panose="020B0503020204020204" pitchFamily="34" charset="-122"/>
                <a:sym typeface="Times New Roman" panose="02020603050405020304" pitchFamily="18" charset="0"/>
              </a:rPr>
              <a:t>若成绩出现挂科同学需要提交“挂科说明”！</a:t>
            </a:r>
            <a:endParaRPr kumimoji="1" lang="en-US" altLang="zh-CN" b="1" dirty="0">
              <a:highlight>
                <a:srgbClr val="FFFF00"/>
              </a:highlight>
              <a:latin typeface="微软雅黑" panose="020B0503020204020204" pitchFamily="34" charset="-122"/>
              <a:ea typeface="微软雅黑" panose="020B0503020204020204" pitchFamily="34" charset="-122"/>
              <a:sym typeface="Times New Roman" panose="02020603050405020304" pitchFamily="18" charset="0"/>
            </a:endParaRPr>
          </a:p>
          <a:p>
            <a:pPr marL="285750" indent="-285750">
              <a:buFont typeface="Arial" panose="020B0604020202020204" pitchFamily="34" charset="0"/>
              <a:buChar char="•"/>
            </a:pPr>
            <a:r>
              <a:rPr kumimoji="1" lang="zh-CN" altLang="en-US" b="1" dirty="0">
                <a:highlight>
                  <a:srgbClr val="FFFF00"/>
                </a:highlight>
                <a:latin typeface="微软雅黑" panose="020B0503020204020204" pitchFamily="34" charset="-122"/>
                <a:ea typeface="微软雅黑" panose="020B0503020204020204" pitchFamily="34" charset="-122"/>
                <a:sym typeface="Times New Roman" panose="02020603050405020304" pitchFamily="18" charset="0"/>
              </a:rPr>
              <a:t>本年度新入库困难生的家庭经济情况调查表、</a:t>
            </a:r>
            <a:r>
              <a:rPr kumimoji="1" lang="zh-CN" altLang="en-US" b="1" dirty="0">
                <a:highlight>
                  <a:srgbClr val="FFFF00"/>
                </a:highlight>
                <a:latin typeface="微软雅黑" panose="020B0503020204020204" pitchFamily="34" charset="-122"/>
                <a:ea typeface="微软雅黑" panose="020B0503020204020204" pitchFamily="34" charset="-122"/>
              </a:rPr>
              <a:t>个人总结和申请表皆为线上下载打印（</a:t>
            </a:r>
            <a:r>
              <a:rPr kumimoji="1" lang="zh-CN" altLang="en-US" b="1" dirty="0">
                <a:solidFill>
                  <a:srgbClr val="FF0000"/>
                </a:solidFill>
                <a:highlight>
                  <a:srgbClr val="FFFF00"/>
                </a:highlight>
                <a:latin typeface="微软雅黑" panose="020B0503020204020204" pitchFamily="34" charset="-122"/>
                <a:ea typeface="微软雅黑" panose="020B0503020204020204" pitchFamily="34" charset="-122"/>
              </a:rPr>
              <a:t>专用表单独填写打印）</a:t>
            </a:r>
            <a:r>
              <a:rPr kumimoji="1" lang="zh-CN" altLang="en-US" b="1" dirty="0">
                <a:highlight>
                  <a:srgbClr val="FFFF00"/>
                </a:highlight>
                <a:latin typeface="微软雅黑" panose="020B0503020204020204" pitchFamily="34" charset="-122"/>
                <a:ea typeface="微软雅黑" panose="020B0503020204020204" pitchFamily="34" charset="-122"/>
              </a:rPr>
              <a:t>，具体操作见</a:t>
            </a:r>
            <a:r>
              <a:rPr kumimoji="1" lang="zh-CN" altLang="en-US" b="1" dirty="0">
                <a:highlight>
                  <a:srgbClr val="FFFF00"/>
                </a:highlight>
                <a:latin typeface="微软雅黑" panose="020B0503020204020204" pitchFamily="34" charset="-122"/>
                <a:ea typeface="微软雅黑" panose="020B0503020204020204" pitchFamily="34" charset="-122"/>
                <a:sym typeface="Times New Roman" panose="02020603050405020304" pitchFamily="18" charset="0"/>
              </a:rPr>
              <a:t>线上申请指南，所有纸质材料都需要加盖学院公章</a:t>
            </a:r>
            <a:endParaRPr kumimoji="1" lang="en-US" altLang="zh-CN" b="1" dirty="0">
              <a:latin typeface="微软雅黑" panose="020B0503020204020204" pitchFamily="34" charset="-122"/>
              <a:ea typeface="微软雅黑" panose="020B0503020204020204" pitchFamily="3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2"/>
          </p:nvPr>
        </p:nvSpPr>
        <p:spPr/>
        <p:txBody>
          <a:bodyPr/>
          <a:lstStyle/>
          <a:p>
            <a:endParaRPr lang="zh-CN" altLang="en-US"/>
          </a:p>
        </p:txBody>
      </p:sp>
      <p:sp>
        <p:nvSpPr>
          <p:cNvPr id="3" name="文本占位符 2"/>
          <p:cNvSpPr>
            <a:spLocks noGrp="1"/>
          </p:cNvSpPr>
          <p:nvPr>
            <p:ph type="body" sz="quarter" idx="13"/>
          </p:nvPr>
        </p:nvSpPr>
        <p:spPr/>
        <p:txBody>
          <a:bodyPr/>
          <a:lstStyle/>
          <a:p>
            <a:endParaRPr lang="zh-CN" altLang="en-US"/>
          </a:p>
        </p:txBody>
      </p:sp>
      <p:sp>
        <p:nvSpPr>
          <p:cNvPr id="4" name="文本占位符 3"/>
          <p:cNvSpPr>
            <a:spLocks noGrp="1"/>
          </p:cNvSpPr>
          <p:nvPr>
            <p:ph type="body" sz="quarter" idx="14"/>
          </p:nvPr>
        </p:nvSpPr>
        <p:spPr/>
        <p:txBody>
          <a:bodyPr/>
          <a:lstStyle/>
          <a:p>
            <a:r>
              <a:rPr lang="zh-CN" altLang="en-US" dirty="0"/>
              <a:t>学生须知</a:t>
            </a:r>
            <a:r>
              <a:rPr lang="en-US" altLang="zh-CN" dirty="0"/>
              <a:t>—</a:t>
            </a:r>
            <a:r>
              <a:rPr lang="zh-CN" altLang="en-US"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rPr>
              <a:t>特别说明！！！</a:t>
            </a:r>
          </a:p>
        </p:txBody>
      </p:sp>
      <p:sp>
        <p:nvSpPr>
          <p:cNvPr id="5" name="内容占位符 2"/>
          <p:cNvSpPr txBox="1"/>
          <p:nvPr/>
        </p:nvSpPr>
        <p:spPr>
          <a:xfrm>
            <a:off x="429063" y="1028832"/>
            <a:ext cx="10912053" cy="509266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ct val="0"/>
              </a:spcBef>
              <a:buNone/>
            </a:pPr>
            <a:r>
              <a:rPr lang="en-US" altLang="zh-CN" sz="1800" b="1" dirty="0">
                <a:latin typeface="微软雅黑" panose="020B0503020204020204" pitchFamily="34" charset="-122"/>
                <a:ea typeface="微软雅黑" panose="020B0503020204020204" pitchFamily="34" charset="-122"/>
              </a:rPr>
              <a:t>1. 2020</a:t>
            </a:r>
            <a:r>
              <a:rPr lang="zh-CN" altLang="en-US" sz="1800" b="1" dirty="0">
                <a:latin typeface="微软雅黑" panose="020B0503020204020204" pitchFamily="34" charset="-122"/>
                <a:ea typeface="微软雅黑" panose="020B0503020204020204" pitchFamily="34" charset="-122"/>
              </a:rPr>
              <a:t>年秋季补充助学金包含新评和续评项目，获得跟踪续评同学也需要提交个人提升计划。</a:t>
            </a:r>
            <a:endParaRPr lang="en-US" altLang="zh-CN" sz="1800" b="1" dirty="0">
              <a:latin typeface="微软雅黑" panose="020B0503020204020204" pitchFamily="34" charset="-122"/>
              <a:ea typeface="微软雅黑" panose="020B0503020204020204" pitchFamily="34" charset="-122"/>
            </a:endParaRPr>
          </a:p>
          <a:p>
            <a:pPr marL="0" indent="0" algn="just">
              <a:lnSpc>
                <a:spcPct val="100000"/>
              </a:lnSpc>
              <a:buNone/>
            </a:pPr>
            <a:r>
              <a:rPr lang="en-US" altLang="zh-CN" sz="1800" b="1" dirty="0">
                <a:latin typeface="微软雅黑" panose="020B0503020204020204" pitchFamily="34" charset="-122"/>
                <a:ea typeface="微软雅黑" panose="020B0503020204020204" pitchFamily="34" charset="-122"/>
              </a:rPr>
              <a:t>2.</a:t>
            </a:r>
            <a:r>
              <a:rPr lang="zh-CN" altLang="en-US" sz="1800" b="1" dirty="0">
                <a:latin typeface="微软雅黑" panose="020B0503020204020204" pitchFamily="34" charset="-122"/>
                <a:ea typeface="微软雅黑" panose="020B0503020204020204" pitchFamily="34" charset="-122"/>
              </a:rPr>
              <a:t>补充助学金资助目的：鼓励同学进一步掌握技能、提升能力、增长见闻，激励学生不断进步，同学需要提交个人提升计划，</a:t>
            </a:r>
            <a:r>
              <a:rPr lang="zh-CN" altLang="en-US" sz="1800" b="1" dirty="0">
                <a:solidFill>
                  <a:srgbClr val="C00000"/>
                </a:solidFill>
                <a:latin typeface="微软雅黑" panose="020B0503020204020204" pitchFamily="34" charset="-122"/>
                <a:ea typeface="微软雅黑" panose="020B0503020204020204" pitchFamily="34" charset="-122"/>
              </a:rPr>
              <a:t>新生年级补充助学金获评项目为跟踪续评类项目的需要同学提供</a:t>
            </a:r>
            <a:r>
              <a:rPr lang="zh-CN" altLang="en-US" sz="1800" b="1" dirty="0">
                <a:solidFill>
                  <a:srgbClr val="C00000"/>
                </a:solidFill>
                <a:highlight>
                  <a:srgbClr val="FFFF00"/>
                </a:highlight>
                <a:latin typeface="微软雅黑" panose="020B0503020204020204" pitchFamily="34" charset="-122"/>
                <a:ea typeface="微软雅黑" panose="020B0503020204020204" pitchFamily="34" charset="-122"/>
              </a:rPr>
              <a:t>学涯规划</a:t>
            </a:r>
            <a:r>
              <a:rPr lang="zh-CN" altLang="en-US" sz="1800" b="1" dirty="0">
                <a:solidFill>
                  <a:srgbClr val="C00000"/>
                </a:solidFill>
                <a:latin typeface="微软雅黑" panose="020B0503020204020204" pitchFamily="34" charset="-122"/>
                <a:ea typeface="微软雅黑" panose="020B0503020204020204" pitchFamily="34" charset="-122"/>
              </a:rPr>
              <a:t>；</a:t>
            </a:r>
          </a:p>
          <a:p>
            <a:pPr marL="0" indent="0" algn="just">
              <a:lnSpc>
                <a:spcPct val="100000"/>
              </a:lnSpc>
              <a:buNone/>
            </a:pPr>
            <a:r>
              <a:rPr lang="zh-CN" altLang="en-US" sz="1800" b="1" dirty="0">
                <a:latin typeface="微软雅黑" panose="020B0503020204020204" pitchFamily="34" charset="-122"/>
                <a:ea typeface="微软雅黑" panose="020B0503020204020204" pitchFamily="34" charset="-122"/>
              </a:rPr>
              <a:t>（申请资金可用于但不限于以下方向：科技创新、技能学习、出国交流、考级考证等）</a:t>
            </a:r>
          </a:p>
          <a:p>
            <a:pPr marL="0" indent="0" algn="just">
              <a:lnSpc>
                <a:spcPct val="100000"/>
              </a:lnSpc>
              <a:buFont typeface="Arial" panose="020B0604020202020204" pitchFamily="34" charset="0"/>
              <a:buNone/>
            </a:pPr>
            <a:r>
              <a:rPr lang="en-US" altLang="zh-CN" sz="1800" b="1" dirty="0">
                <a:latin typeface="微软雅黑" panose="020B0503020204020204" pitchFamily="34" charset="-122"/>
                <a:ea typeface="微软雅黑" panose="020B0503020204020204" pitchFamily="34" charset="-122"/>
              </a:rPr>
              <a:t>3.</a:t>
            </a:r>
            <a:endParaRPr lang="zh-CN" altLang="en-US" sz="1800" b="1" dirty="0">
              <a:latin typeface="微软雅黑" panose="020B0503020204020204" pitchFamily="34" charset="-122"/>
              <a:ea typeface="微软雅黑" panose="020B0503020204020204" pitchFamily="34" charset="-122"/>
            </a:endParaRPr>
          </a:p>
        </p:txBody>
      </p:sp>
      <p:sp>
        <p:nvSpPr>
          <p:cNvPr id="6" name="矩形 5"/>
          <p:cNvSpPr/>
          <p:nvPr/>
        </p:nvSpPr>
        <p:spPr>
          <a:xfrm>
            <a:off x="803894" y="2851677"/>
            <a:ext cx="10584078" cy="1446550"/>
          </a:xfrm>
          <a:prstGeom prst="rect">
            <a:avLst/>
          </a:prstGeom>
        </p:spPr>
        <p:txBody>
          <a:bodyPr wrap="square">
            <a:spAutoFit/>
          </a:bodyPr>
          <a:lstStyle/>
          <a:p>
            <a:r>
              <a:rPr lang="zh-CN" altLang="en-US" sz="4400" b="1" dirty="0">
                <a:solidFill>
                  <a:srgbClr val="C00000"/>
                </a:solidFill>
                <a:latin typeface="微软雅黑" panose="020B0503020204020204" pitchFamily="34" charset="-122"/>
                <a:ea typeface="微软雅黑" panose="020B0503020204020204" pitchFamily="34" charset="-122"/>
              </a:rPr>
              <a:t>填写过程中需自行选择各自对应负责思政教师姓名，若未告知可询问思政教师。</a:t>
            </a:r>
          </a:p>
        </p:txBody>
      </p:sp>
      <p:sp>
        <p:nvSpPr>
          <p:cNvPr id="7" name="文本框 6"/>
          <p:cNvSpPr txBox="1"/>
          <p:nvPr/>
        </p:nvSpPr>
        <p:spPr>
          <a:xfrm>
            <a:off x="1075351" y="5095098"/>
            <a:ext cx="4314001" cy="307777"/>
          </a:xfrm>
          <a:prstGeom prst="rect">
            <a:avLst/>
          </a:prstGeom>
          <a:noFill/>
        </p:spPr>
        <p:txBody>
          <a:bodyPr wrap="none" rtlCol="0">
            <a:spAutoFit/>
          </a:bodyPr>
          <a:lstStyle/>
          <a:p>
            <a:pPr algn="ctr" latinLnBrk="1"/>
            <a:r>
              <a:rPr lang="zh-CN" altLang="en-US" sz="1400" b="1" dirty="0">
                <a:highlight>
                  <a:srgbClr val="FFFF00"/>
                </a:highlight>
                <a:latin typeface="微软雅黑" panose="020B0503020204020204" pitchFamily="34" charset="-122"/>
                <a:ea typeface="微软雅黑" panose="020B0503020204020204" pitchFamily="34" charset="-122"/>
              </a:rPr>
              <a:t>如有任何问题，请随时联系</a:t>
            </a:r>
            <a:r>
              <a:rPr lang="zh-CN" altLang="en-US" sz="1400" b="1" dirty="0">
                <a:solidFill>
                  <a:srgbClr val="000000"/>
                </a:solidFill>
                <a:effectLst/>
                <a:highlight>
                  <a:srgbClr val="FFFF00"/>
                </a:highlight>
                <a:latin typeface="Arial" panose="020B0604020202020204" pitchFamily="34" charset="0"/>
              </a:rPr>
              <a:t>学生事务中心奖助学金部</a:t>
            </a:r>
            <a:endParaRPr lang="zh-CN" altLang="en-US" sz="1400" b="1" dirty="0">
              <a:highlight>
                <a:srgbClr val="FFFF00"/>
              </a:highlight>
              <a:latin typeface="微软雅黑" panose="020B0503020204020204" pitchFamily="34" charset="-122"/>
              <a:ea typeface="微软雅黑" panose="020B0503020204020204" pitchFamily="34" charset="-122"/>
            </a:endParaRPr>
          </a:p>
        </p:txBody>
      </p:sp>
      <p:sp>
        <p:nvSpPr>
          <p:cNvPr id="9" name="文本框 8"/>
          <p:cNvSpPr txBox="1"/>
          <p:nvPr/>
        </p:nvSpPr>
        <p:spPr>
          <a:xfrm>
            <a:off x="1075351" y="5366263"/>
            <a:ext cx="9047095" cy="523220"/>
          </a:xfrm>
          <a:prstGeom prst="rect">
            <a:avLst/>
          </a:prstGeom>
          <a:noFill/>
        </p:spPr>
        <p:txBody>
          <a:bodyPr wrap="square">
            <a:spAutoFit/>
          </a:bodyPr>
          <a:lstStyle/>
          <a:p>
            <a:r>
              <a:rPr lang="zh-CN" altLang="en-US" sz="1400" dirty="0">
                <a:solidFill>
                  <a:srgbClr val="000000"/>
                </a:solidFill>
                <a:effectLst/>
                <a:highlight>
                  <a:srgbClr val="FFFF00"/>
                </a:highlight>
                <a:latin typeface="+mn-ea"/>
              </a:rPr>
              <a:t>电话：</a:t>
            </a:r>
            <a:r>
              <a:rPr lang="en-US" altLang="zh-CN" sz="1400" dirty="0">
                <a:solidFill>
                  <a:srgbClr val="000000"/>
                </a:solidFill>
                <a:effectLst/>
                <a:highlight>
                  <a:srgbClr val="FFFF00"/>
                </a:highlight>
                <a:latin typeface="+mn-ea"/>
              </a:rPr>
              <a:t>021-54746014</a:t>
            </a:r>
            <a:r>
              <a:rPr lang="zh-CN" altLang="en-US" sz="1400" dirty="0">
                <a:solidFill>
                  <a:srgbClr val="000000"/>
                </a:solidFill>
                <a:effectLst/>
                <a:highlight>
                  <a:srgbClr val="FFFF00"/>
                </a:highlight>
                <a:latin typeface="+mn-ea"/>
              </a:rPr>
              <a:t>；</a:t>
            </a:r>
            <a:r>
              <a:rPr lang="en-US" altLang="zh-CN" sz="1400" dirty="0">
                <a:solidFill>
                  <a:srgbClr val="000000"/>
                </a:solidFill>
                <a:effectLst/>
                <a:highlight>
                  <a:srgbClr val="FFFF00"/>
                </a:highlight>
                <a:latin typeface="+mn-ea"/>
              </a:rPr>
              <a:t>13023227071           </a:t>
            </a:r>
            <a:r>
              <a:rPr lang="zh-CN" altLang="en-US" sz="1400" dirty="0">
                <a:solidFill>
                  <a:srgbClr val="000000"/>
                </a:solidFill>
                <a:effectLst/>
                <a:highlight>
                  <a:srgbClr val="FFFF00"/>
                </a:highlight>
                <a:latin typeface="+mn-ea"/>
              </a:rPr>
              <a:t>邮箱：</a:t>
            </a:r>
            <a:r>
              <a:rPr lang="en-US" altLang="zh-CN" sz="1400" dirty="0">
                <a:solidFill>
                  <a:srgbClr val="000000"/>
                </a:solidFill>
                <a:effectLst/>
                <a:highlight>
                  <a:srgbClr val="FFFF00"/>
                </a:highlight>
                <a:latin typeface="+mn-ea"/>
              </a:rPr>
              <a:t>zhuxuebu@sjtu.edu.cn</a:t>
            </a:r>
            <a:br>
              <a:rPr lang="en-US" altLang="zh-CN" sz="1400" dirty="0">
                <a:solidFill>
                  <a:srgbClr val="000000"/>
                </a:solidFill>
                <a:effectLst/>
                <a:highlight>
                  <a:srgbClr val="FFFF00"/>
                </a:highlight>
                <a:latin typeface="+mn-ea"/>
              </a:rPr>
            </a:br>
            <a:r>
              <a:rPr lang="zh-CN" altLang="en-US" sz="1400" dirty="0">
                <a:solidFill>
                  <a:srgbClr val="000000"/>
                </a:solidFill>
                <a:effectLst/>
                <a:highlight>
                  <a:srgbClr val="FFFF00"/>
                </a:highlight>
                <a:latin typeface="+mn-ea"/>
              </a:rPr>
              <a:t>值班时间：周一至周五</a:t>
            </a:r>
            <a:r>
              <a:rPr lang="en-US" altLang="zh-CN" sz="1400" dirty="0">
                <a:solidFill>
                  <a:srgbClr val="000000"/>
                </a:solidFill>
                <a:effectLst/>
                <a:highlight>
                  <a:srgbClr val="FFFF00"/>
                </a:highlight>
                <a:latin typeface="+mn-ea"/>
              </a:rPr>
              <a:t>8:30-20:50                 </a:t>
            </a:r>
            <a:r>
              <a:rPr lang="zh-CN" altLang="en-US" sz="1400" dirty="0">
                <a:solidFill>
                  <a:srgbClr val="000000"/>
                </a:solidFill>
                <a:effectLst/>
                <a:highlight>
                  <a:srgbClr val="FFFF00"/>
                </a:highlight>
                <a:latin typeface="+mn-ea"/>
              </a:rPr>
              <a:t>地址：学生服务中心二楼</a:t>
            </a:r>
            <a:r>
              <a:rPr lang="en-US" altLang="zh-CN" sz="1400" dirty="0">
                <a:solidFill>
                  <a:srgbClr val="000000"/>
                </a:solidFill>
                <a:effectLst/>
                <a:highlight>
                  <a:srgbClr val="FFFF00"/>
                </a:highlight>
                <a:latin typeface="+mn-ea"/>
              </a:rPr>
              <a:t>202</a:t>
            </a:r>
            <a:r>
              <a:rPr lang="zh-CN" altLang="en-US" sz="1400" dirty="0">
                <a:solidFill>
                  <a:srgbClr val="000000"/>
                </a:solidFill>
                <a:effectLst/>
                <a:highlight>
                  <a:srgbClr val="FFFF00"/>
                </a:highlight>
                <a:latin typeface="+mn-ea"/>
              </a:rPr>
              <a:t>室</a:t>
            </a:r>
            <a:endParaRPr lang="zh-CN" altLang="en-US" sz="1400" dirty="0">
              <a:highlight>
                <a:srgbClr val="FFFF00"/>
              </a:highlight>
              <a:latin typeface="+mn-ea"/>
            </a:endParaRPr>
          </a:p>
        </p:txBody>
      </p:sp>
      <p:sp>
        <p:nvSpPr>
          <p:cNvPr id="12" name="对话气泡: 矩形 11"/>
          <p:cNvSpPr/>
          <p:nvPr/>
        </p:nvSpPr>
        <p:spPr>
          <a:xfrm>
            <a:off x="1075351" y="4993786"/>
            <a:ext cx="6576373" cy="1017895"/>
          </a:xfrm>
          <a:prstGeom prst="wedgeRectCallout">
            <a:avLst>
              <a:gd name="adj1" fmla="val -28827"/>
              <a:gd name="adj2" fmla="val -3453"/>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1"/>
          <p:cNvSpPr txBox="1">
            <a:spLocks noChangeArrowheads="1"/>
          </p:cNvSpPr>
          <p:nvPr/>
        </p:nvSpPr>
        <p:spPr bwMode="auto">
          <a:xfrm>
            <a:off x="2453540" y="2440653"/>
            <a:ext cx="8157028" cy="988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lvl="0" algn="ctr" eaLnBrk="0" fontAlgn="base" hangingPunct="0">
              <a:lnSpc>
                <a:spcPct val="150000"/>
              </a:lnSpc>
              <a:spcBef>
                <a:spcPct val="0"/>
              </a:spcBef>
              <a:spcAft>
                <a:spcPct val="0"/>
              </a:spcAft>
              <a:defRPr/>
            </a:pPr>
            <a:r>
              <a:rPr lang="zh-CN" altLang="en-US" sz="4400" b="1" dirty="0">
                <a:solidFill>
                  <a:srgbClr val="C00000"/>
                </a:solidFill>
                <a:latin typeface="微软雅黑" panose="020B0503020204020204" pitchFamily="34" charset="-122"/>
              </a:rPr>
              <a:t>年度个人总结线上操作指南</a:t>
            </a:r>
            <a:endParaRPr kumimoji="0" lang="zh-CN" altLang="en-US" sz="4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9" name="文本框 8"/>
          <p:cNvSpPr txBox="1"/>
          <p:nvPr/>
        </p:nvSpPr>
        <p:spPr>
          <a:xfrm>
            <a:off x="2219443" y="2349943"/>
            <a:ext cx="1031131" cy="1323439"/>
          </a:xfrm>
          <a:prstGeom prst="rect">
            <a:avLst/>
          </a:prstGeom>
          <a:noFill/>
        </p:spPr>
        <p:txBody>
          <a:bodyPr wrap="square" rtlCol="0">
            <a:spAutoFit/>
          </a:bodyPr>
          <a:lstStyle/>
          <a:p>
            <a:pPr marL="0" marR="0" lvl="0" indent="0" algn="l" defTabSz="457200" rtl="0" eaLnBrk="0" fontAlgn="base" latinLnBrk="0" hangingPunct="0">
              <a:lnSpc>
                <a:spcPct val="100000"/>
              </a:lnSpc>
              <a:spcBef>
                <a:spcPct val="0"/>
              </a:spcBef>
              <a:spcAft>
                <a:spcPct val="0"/>
              </a:spcAft>
              <a:buClrTx/>
              <a:buSzTx/>
              <a:buFontTx/>
              <a:buNone/>
              <a:defRPr/>
            </a:pPr>
            <a:r>
              <a:rPr lang="en-US" altLang="zh-CN" sz="8000"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a:t>
            </a:r>
            <a:r>
              <a:rPr kumimoji="0" lang="en-US" altLang="zh-CN" sz="8000" b="1" i="0" u="none" strike="noStrike" kern="1200" cap="none" spc="0" normalizeH="0" baseline="0" noProof="0" dirty="0">
                <a:ln>
                  <a:noFill/>
                </a:ln>
                <a:solidFill>
                  <a:srgbClr val="C00000"/>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a:t>
            </a:r>
            <a:endParaRPr kumimoji="0" lang="zh-CN" altLang="en-US" sz="8000" b="1" i="0" u="none" strike="noStrike" kern="1200" cap="none" spc="0" normalizeH="0" baseline="0" noProof="0" dirty="0">
              <a:ln>
                <a:noFill/>
              </a:ln>
              <a:solidFill>
                <a:srgbClr val="C00000"/>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cxnSp>
        <p:nvCxnSpPr>
          <p:cNvPr id="10" name="直接连接符 9"/>
          <p:cNvCxnSpPr/>
          <p:nvPr/>
        </p:nvCxnSpPr>
        <p:spPr>
          <a:xfrm flipV="1">
            <a:off x="1956360" y="3683146"/>
            <a:ext cx="8769697" cy="1"/>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4"/>
          </p:nvPr>
        </p:nvSpPr>
        <p:spPr>
          <a:xfrm>
            <a:off x="1075351" y="43657"/>
            <a:ext cx="8783024" cy="598488"/>
          </a:xfrm>
        </p:spPr>
        <p:txBody>
          <a:bodyPr/>
          <a:lstStyle/>
          <a:p>
            <a:r>
              <a:rPr lang="zh-CN" altLang="en-US" dirty="0"/>
              <a:t>年度个人总结申请及审批流程</a:t>
            </a:r>
          </a:p>
        </p:txBody>
      </p:sp>
      <p:grpSp>
        <p:nvGrpSpPr>
          <p:cNvPr id="84" name="组合 83"/>
          <p:cNvGrpSpPr/>
          <p:nvPr/>
        </p:nvGrpSpPr>
        <p:grpSpPr>
          <a:xfrm>
            <a:off x="1496525" y="1466165"/>
            <a:ext cx="1834436" cy="3162327"/>
            <a:chOff x="2779701" y="761123"/>
            <a:chExt cx="1834436" cy="3162327"/>
          </a:xfrm>
        </p:grpSpPr>
        <p:sp>
          <p:nvSpPr>
            <p:cNvPr id="6" name="圆角矩形 5">
              <a:hlinkClick r:id="rId4" action="ppaction://hlinksldjump"/>
            </p:cNvPr>
            <p:cNvSpPr/>
            <p:nvPr/>
          </p:nvSpPr>
          <p:spPr>
            <a:xfrm>
              <a:off x="3600054" y="761123"/>
              <a:ext cx="364331" cy="1250156"/>
            </a:xfrm>
            <a:prstGeom prst="roundRect">
              <a:avLst/>
            </a:prstGeom>
            <a:solidFill>
              <a:srgbClr val="C816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t>学生填写</a:t>
              </a:r>
            </a:p>
          </p:txBody>
        </p:sp>
        <p:sp>
          <p:nvSpPr>
            <p:cNvPr id="15" name="文本框 14"/>
            <p:cNvSpPr txBox="1"/>
            <p:nvPr/>
          </p:nvSpPr>
          <p:spPr>
            <a:xfrm>
              <a:off x="2779701" y="2230679"/>
              <a:ext cx="1834436" cy="1692771"/>
            </a:xfrm>
            <a:prstGeom prst="rect">
              <a:avLst/>
            </a:prstGeom>
            <a:noFill/>
          </p:spPr>
          <p:txBody>
            <a:bodyPr wrap="square" rtlCol="0">
              <a:spAutoFit/>
            </a:bodyPr>
            <a:lstStyle/>
            <a:p>
              <a:pPr algn="ctr"/>
              <a:r>
                <a:rPr lang="en-US" altLang="zh-CN" b="1" dirty="0"/>
                <a:t>1.【</a:t>
              </a:r>
              <a:r>
                <a:rPr lang="zh-CN" altLang="en-US" b="1" dirty="0"/>
                <a:t>学生</a:t>
              </a:r>
              <a:r>
                <a:rPr lang="en-US" altLang="zh-CN" b="1" dirty="0"/>
                <a:t>】</a:t>
              </a:r>
            </a:p>
            <a:p>
              <a:pPr algn="ctr"/>
              <a:r>
                <a:rPr lang="zh-CN" altLang="en-US" b="1" dirty="0"/>
                <a:t>获得</a:t>
              </a:r>
              <a:r>
                <a:rPr lang="zh-CN" altLang="en-US" b="1" dirty="0">
                  <a:solidFill>
                    <a:srgbClr val="C00000"/>
                  </a:solidFill>
                  <a:highlight>
                    <a:srgbClr val="FFFF00"/>
                  </a:highlight>
                </a:rPr>
                <a:t>上一年助学金学生提交</a:t>
              </a:r>
              <a:r>
                <a:rPr lang="zh-CN" altLang="en-US" b="1" dirty="0"/>
                <a:t>年度个人总结</a:t>
              </a:r>
              <a:endParaRPr lang="en-US" altLang="zh-CN" b="1" dirty="0"/>
            </a:p>
            <a:p>
              <a:pPr algn="ctr"/>
              <a:r>
                <a:rPr lang="zh-CN" altLang="en-US" sz="1600" b="1" dirty="0"/>
                <a:t>（包含</a:t>
              </a:r>
              <a:r>
                <a:rPr lang="zh-CN" altLang="en-US" sz="1600" b="1" dirty="0">
                  <a:solidFill>
                    <a:srgbClr val="C00000"/>
                  </a:solidFill>
                </a:rPr>
                <a:t>基本</a:t>
              </a:r>
              <a:r>
                <a:rPr lang="zh-CN" altLang="en-US" sz="1600" b="1" dirty="0"/>
                <a:t>助学金和</a:t>
              </a:r>
              <a:r>
                <a:rPr lang="zh-CN" altLang="en-US" sz="1600" b="1" dirty="0">
                  <a:solidFill>
                    <a:srgbClr val="C00000"/>
                  </a:solidFill>
                </a:rPr>
                <a:t>补充</a:t>
              </a:r>
              <a:r>
                <a:rPr lang="zh-CN" altLang="en-US" sz="1600" b="1" dirty="0"/>
                <a:t>助学金）</a:t>
              </a:r>
              <a:endParaRPr lang="en-US" altLang="zh-CN" sz="1600" b="1" dirty="0"/>
            </a:p>
          </p:txBody>
        </p:sp>
      </p:grpSp>
      <p:grpSp>
        <p:nvGrpSpPr>
          <p:cNvPr id="85" name="组合 84"/>
          <p:cNvGrpSpPr/>
          <p:nvPr/>
        </p:nvGrpSpPr>
        <p:grpSpPr>
          <a:xfrm>
            <a:off x="3433578" y="1466165"/>
            <a:ext cx="1559720" cy="3497305"/>
            <a:chOff x="4506112" y="761123"/>
            <a:chExt cx="1559720" cy="3497305"/>
          </a:xfrm>
        </p:grpSpPr>
        <p:sp>
          <p:nvSpPr>
            <p:cNvPr id="24" name="圆角矩形 23"/>
            <p:cNvSpPr/>
            <p:nvPr/>
          </p:nvSpPr>
          <p:spPr>
            <a:xfrm>
              <a:off x="5108179" y="761123"/>
              <a:ext cx="364331" cy="1250156"/>
            </a:xfrm>
            <a:prstGeom prst="roundRect">
              <a:avLst/>
            </a:prstGeom>
            <a:solidFill>
              <a:srgbClr val="C816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t>思政考核</a:t>
              </a:r>
            </a:p>
          </p:txBody>
        </p:sp>
        <p:sp>
          <p:nvSpPr>
            <p:cNvPr id="25" name="文本框 24"/>
            <p:cNvSpPr txBox="1"/>
            <p:nvPr/>
          </p:nvSpPr>
          <p:spPr>
            <a:xfrm>
              <a:off x="4506112" y="2227103"/>
              <a:ext cx="1559720" cy="2031325"/>
            </a:xfrm>
            <a:prstGeom prst="rect">
              <a:avLst/>
            </a:prstGeom>
            <a:noFill/>
          </p:spPr>
          <p:txBody>
            <a:bodyPr wrap="square" rtlCol="0">
              <a:spAutoFit/>
            </a:bodyPr>
            <a:lstStyle/>
            <a:p>
              <a:pPr algn="ctr"/>
              <a:r>
                <a:rPr lang="en-US" altLang="zh-CN" b="1" dirty="0"/>
                <a:t>2.【</a:t>
              </a:r>
              <a:r>
                <a:rPr lang="zh-CN" altLang="en-US" b="1" dirty="0"/>
                <a:t>思政</a:t>
              </a:r>
              <a:r>
                <a:rPr lang="en-US" altLang="zh-CN" b="1" dirty="0"/>
                <a:t>】</a:t>
              </a:r>
            </a:p>
            <a:p>
              <a:pPr algn="ctr"/>
              <a:r>
                <a:rPr lang="zh-CN" altLang="en-US" b="1" dirty="0"/>
                <a:t>进行审核，并对上一年获得补充助学金的同学进行</a:t>
              </a:r>
              <a:r>
                <a:rPr lang="en-US" altLang="zh-CN" b="1" dirty="0">
                  <a:solidFill>
                    <a:srgbClr val="C00000"/>
                  </a:solidFill>
                </a:rPr>
                <a:t>ABC</a:t>
              </a:r>
              <a:r>
                <a:rPr lang="zh-CN" altLang="en-US" b="1" dirty="0"/>
                <a:t>档</a:t>
              </a:r>
              <a:endParaRPr lang="en-US" altLang="zh-CN" b="1" dirty="0"/>
            </a:p>
            <a:p>
              <a:pPr algn="ctr"/>
              <a:r>
                <a:rPr lang="zh-CN" altLang="en-US" b="1" dirty="0"/>
                <a:t>考核评定</a:t>
              </a:r>
              <a:endParaRPr lang="zh-CN" altLang="en-US" b="1" dirty="0">
                <a:highlight>
                  <a:srgbClr val="FFFF00"/>
                </a:highlight>
              </a:endParaRPr>
            </a:p>
          </p:txBody>
        </p:sp>
      </p:grpSp>
      <p:grpSp>
        <p:nvGrpSpPr>
          <p:cNvPr id="86" name="组合 85"/>
          <p:cNvGrpSpPr/>
          <p:nvPr/>
        </p:nvGrpSpPr>
        <p:grpSpPr>
          <a:xfrm>
            <a:off x="5182791" y="1466165"/>
            <a:ext cx="1559720" cy="2097881"/>
            <a:chOff x="6018609" y="761123"/>
            <a:chExt cx="1559720" cy="2097881"/>
          </a:xfrm>
        </p:grpSpPr>
        <p:sp>
          <p:nvSpPr>
            <p:cNvPr id="26" name="圆角矩形 25">
              <a:hlinkClick r:id="" action="ppaction://noaction"/>
            </p:cNvPr>
            <p:cNvSpPr/>
            <p:nvPr/>
          </p:nvSpPr>
          <p:spPr>
            <a:xfrm>
              <a:off x="6616304" y="761123"/>
              <a:ext cx="364331" cy="1250156"/>
            </a:xfrm>
            <a:prstGeom prst="roundRect">
              <a:avLst/>
            </a:prstGeom>
            <a:solidFill>
              <a:srgbClr val="C816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t>院系审核</a:t>
              </a:r>
            </a:p>
          </p:txBody>
        </p:sp>
        <p:sp>
          <p:nvSpPr>
            <p:cNvPr id="27" name="文本框 26"/>
            <p:cNvSpPr txBox="1"/>
            <p:nvPr/>
          </p:nvSpPr>
          <p:spPr>
            <a:xfrm>
              <a:off x="6018609" y="2212673"/>
              <a:ext cx="1559720" cy="646331"/>
            </a:xfrm>
            <a:prstGeom prst="rect">
              <a:avLst/>
            </a:prstGeom>
            <a:noFill/>
          </p:spPr>
          <p:txBody>
            <a:bodyPr wrap="square" rtlCol="0">
              <a:spAutoFit/>
            </a:bodyPr>
            <a:lstStyle/>
            <a:p>
              <a:pPr algn="ctr"/>
              <a:r>
                <a:rPr lang="en-US" altLang="zh-CN" b="1" dirty="0"/>
                <a:t>3.【</a:t>
              </a:r>
              <a:r>
                <a:rPr lang="zh-CN" altLang="en-US" b="1" dirty="0"/>
                <a:t>院系</a:t>
              </a:r>
              <a:r>
                <a:rPr lang="en-US" altLang="zh-CN" b="1" dirty="0"/>
                <a:t>】</a:t>
              </a:r>
            </a:p>
            <a:p>
              <a:pPr algn="ctr"/>
              <a:r>
                <a:rPr lang="zh-CN" altLang="en-US" b="1" dirty="0"/>
                <a:t>进行审核</a:t>
              </a:r>
            </a:p>
          </p:txBody>
        </p:sp>
      </p:grpSp>
      <p:grpSp>
        <p:nvGrpSpPr>
          <p:cNvPr id="87" name="组合 86"/>
          <p:cNvGrpSpPr/>
          <p:nvPr/>
        </p:nvGrpSpPr>
        <p:grpSpPr>
          <a:xfrm>
            <a:off x="6690915" y="1334899"/>
            <a:ext cx="1559720" cy="2248374"/>
            <a:chOff x="7526733" y="629857"/>
            <a:chExt cx="1559720" cy="2248374"/>
          </a:xfrm>
        </p:grpSpPr>
        <p:sp>
          <p:nvSpPr>
            <p:cNvPr id="28" name="圆角矩形 27"/>
            <p:cNvSpPr/>
            <p:nvPr/>
          </p:nvSpPr>
          <p:spPr>
            <a:xfrm>
              <a:off x="8124428" y="629857"/>
              <a:ext cx="364331" cy="1512689"/>
            </a:xfrm>
            <a:prstGeom prst="roundRect">
              <a:avLst/>
            </a:prstGeom>
            <a:solidFill>
              <a:srgbClr val="C816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t>学生处审核</a:t>
              </a:r>
            </a:p>
          </p:txBody>
        </p:sp>
        <p:sp>
          <p:nvSpPr>
            <p:cNvPr id="29" name="文本框 28"/>
            <p:cNvSpPr txBox="1"/>
            <p:nvPr/>
          </p:nvSpPr>
          <p:spPr>
            <a:xfrm>
              <a:off x="7526733" y="2231900"/>
              <a:ext cx="1559720" cy="646331"/>
            </a:xfrm>
            <a:prstGeom prst="rect">
              <a:avLst/>
            </a:prstGeom>
            <a:noFill/>
          </p:spPr>
          <p:txBody>
            <a:bodyPr wrap="square" rtlCol="0">
              <a:spAutoFit/>
            </a:bodyPr>
            <a:lstStyle/>
            <a:p>
              <a:pPr algn="ctr"/>
              <a:r>
                <a:rPr lang="en-US" altLang="zh-CN" b="1" dirty="0"/>
                <a:t>4.【</a:t>
              </a:r>
              <a:r>
                <a:rPr lang="zh-CN" altLang="en-US" b="1" dirty="0"/>
                <a:t>学生处</a:t>
              </a:r>
              <a:r>
                <a:rPr lang="en-US" altLang="zh-CN" b="1" dirty="0"/>
                <a:t>】</a:t>
              </a:r>
            </a:p>
            <a:p>
              <a:pPr algn="ctr"/>
              <a:r>
                <a:rPr lang="zh-CN" altLang="en-US" b="1" dirty="0"/>
                <a:t>进行审核</a:t>
              </a:r>
            </a:p>
          </p:txBody>
        </p:sp>
      </p:grpSp>
      <p:cxnSp>
        <p:nvCxnSpPr>
          <p:cNvPr id="31" name="直接箭头连接符 30"/>
          <p:cNvCxnSpPr>
            <a:stCxn id="6" idx="3"/>
            <a:endCxn id="24" idx="1"/>
          </p:cNvCxnSpPr>
          <p:nvPr/>
        </p:nvCxnSpPr>
        <p:spPr>
          <a:xfrm>
            <a:off x="2681209" y="2091243"/>
            <a:ext cx="1354436"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a:stCxn id="24" idx="3"/>
            <a:endCxn id="26" idx="1"/>
          </p:cNvCxnSpPr>
          <p:nvPr/>
        </p:nvCxnSpPr>
        <p:spPr>
          <a:xfrm>
            <a:off x="4399976" y="2091243"/>
            <a:ext cx="138051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5" name="直接箭头连接符 34"/>
          <p:cNvCxnSpPr>
            <a:stCxn id="26" idx="3"/>
            <a:endCxn id="28" idx="1"/>
          </p:cNvCxnSpPr>
          <p:nvPr/>
        </p:nvCxnSpPr>
        <p:spPr>
          <a:xfrm>
            <a:off x="6144817" y="2091243"/>
            <a:ext cx="1143793" cy="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rot="5400000">
            <a:off x="-1129304" y="2485640"/>
            <a:ext cx="4226808" cy="718487"/>
          </a:xfrm>
          <a:prstGeom prst="parallelogram">
            <a:avLst>
              <a:gd name="adj" fmla="val 75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zh-CN" altLang="en-US" sz="2400" b="1" dirty="0"/>
              <a:t>年度个人总结流程</a:t>
            </a:r>
          </a:p>
        </p:txBody>
      </p:sp>
      <p:sp>
        <p:nvSpPr>
          <p:cNvPr id="57" name="圆角矩形 56">
            <a:hlinkClick r:id="rId5" action="ppaction://hlinksldjump"/>
          </p:cNvPr>
          <p:cNvSpPr/>
          <p:nvPr/>
        </p:nvSpPr>
        <p:spPr>
          <a:xfrm>
            <a:off x="9581665" y="1466165"/>
            <a:ext cx="364331" cy="1250156"/>
          </a:xfrm>
          <a:prstGeom prst="roundRect">
            <a:avLst/>
          </a:prstGeom>
          <a:solidFill>
            <a:srgbClr val="C816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t>学生打印</a:t>
            </a:r>
          </a:p>
        </p:txBody>
      </p:sp>
      <p:sp>
        <p:nvSpPr>
          <p:cNvPr id="62" name="文本框 61"/>
          <p:cNvSpPr txBox="1"/>
          <p:nvPr/>
        </p:nvSpPr>
        <p:spPr>
          <a:xfrm>
            <a:off x="8345885" y="2906164"/>
            <a:ext cx="2994663" cy="1754326"/>
          </a:xfrm>
          <a:prstGeom prst="rect">
            <a:avLst/>
          </a:prstGeom>
          <a:noFill/>
        </p:spPr>
        <p:txBody>
          <a:bodyPr wrap="square" rtlCol="0">
            <a:spAutoFit/>
          </a:bodyPr>
          <a:lstStyle/>
          <a:p>
            <a:pPr algn="ctr"/>
            <a:r>
              <a:rPr lang="en-US" altLang="zh-CN" b="1" dirty="0"/>
              <a:t>5.【</a:t>
            </a:r>
            <a:r>
              <a:rPr lang="zh-CN" altLang="en-US" b="1" dirty="0"/>
              <a:t>学生</a:t>
            </a:r>
            <a:r>
              <a:rPr lang="en-US" altLang="zh-CN" b="1" dirty="0"/>
              <a:t>】</a:t>
            </a:r>
          </a:p>
          <a:p>
            <a:pPr algn="ctr"/>
            <a:r>
              <a:rPr lang="zh-CN" altLang="en-US" b="1" dirty="0"/>
              <a:t>获得</a:t>
            </a:r>
            <a:r>
              <a:rPr lang="zh-CN" altLang="en-US" b="1" dirty="0">
                <a:solidFill>
                  <a:srgbClr val="C00000"/>
                </a:solidFill>
                <a:highlight>
                  <a:srgbClr val="FFFF00"/>
                </a:highlight>
              </a:rPr>
              <a:t>本年度跟踪续评</a:t>
            </a:r>
            <a:r>
              <a:rPr lang="zh-CN" altLang="en-US" b="1" dirty="0">
                <a:solidFill>
                  <a:srgbClr val="C00000"/>
                </a:solidFill>
              </a:rPr>
              <a:t>的同学</a:t>
            </a:r>
            <a:endParaRPr lang="en-US" altLang="zh-CN" b="1" dirty="0">
              <a:solidFill>
                <a:srgbClr val="C00000"/>
              </a:solidFill>
            </a:endParaRPr>
          </a:p>
          <a:p>
            <a:pPr algn="ctr"/>
            <a:r>
              <a:rPr lang="zh-CN" altLang="en-US" b="1" dirty="0"/>
              <a:t>将年度个人总结</a:t>
            </a:r>
            <a:r>
              <a:rPr lang="zh-CN" altLang="en-US" b="1" dirty="0">
                <a:solidFill>
                  <a:srgbClr val="C00000"/>
                </a:solidFill>
              </a:rPr>
              <a:t>提交纸质材料至院系事务老师</a:t>
            </a:r>
            <a:r>
              <a:rPr lang="zh-CN" altLang="en-US" b="1" dirty="0"/>
              <a:t>，其他学生只需线上申请，无需提供纸质材料</a:t>
            </a:r>
          </a:p>
        </p:txBody>
      </p:sp>
      <p:cxnSp>
        <p:nvCxnSpPr>
          <p:cNvPr id="64" name="直接箭头连接符 63"/>
          <p:cNvCxnSpPr>
            <a:stCxn id="28" idx="3"/>
            <a:endCxn id="57" idx="1"/>
          </p:cNvCxnSpPr>
          <p:nvPr/>
        </p:nvCxnSpPr>
        <p:spPr>
          <a:xfrm flipV="1">
            <a:off x="7652941" y="2091243"/>
            <a:ext cx="1928724" cy="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842883" y="5298938"/>
            <a:ext cx="10699006" cy="1328312"/>
          </a:xfrm>
          <a:prstGeom prst="rect">
            <a:avLst/>
          </a:prstGeom>
          <a:ln w="19050">
            <a:solidFill>
              <a:schemeClr val="tx1"/>
            </a:solidFill>
            <a:prstDash val="lgDashDotDot"/>
          </a:ln>
        </p:spPr>
        <p:txBody>
          <a:bodyPr wrap="square">
            <a:spAutoFit/>
          </a:bodyPr>
          <a:ls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eaLnBrk="1" fontAlgn="auto" hangingPunct="1">
              <a:lnSpc>
                <a:spcPts val="1500"/>
              </a:lnSpc>
              <a:spcBef>
                <a:spcPts val="600"/>
              </a:spcBef>
              <a:spcAft>
                <a:spcPts val="600"/>
              </a:spcAft>
              <a:defRPr/>
            </a:pPr>
            <a:r>
              <a:rPr lang="en-US" altLang="zh-CN" sz="1400" b="1" dirty="0">
                <a:solidFill>
                  <a:srgbClr val="C00000"/>
                </a:solidFill>
                <a:latin typeface="+mn-ea"/>
              </a:rPr>
              <a:t>A</a:t>
            </a:r>
            <a:r>
              <a:rPr lang="zh-CN" altLang="en-US" sz="1400" b="1" dirty="0">
                <a:solidFill>
                  <a:srgbClr val="C00000"/>
                </a:solidFill>
                <a:latin typeface="+mn-ea"/>
              </a:rPr>
              <a:t>档</a:t>
            </a:r>
            <a:r>
              <a:rPr lang="en-US" altLang="zh-CN" sz="1400" b="1" dirty="0">
                <a:solidFill>
                  <a:srgbClr val="C00000"/>
                </a:solidFill>
                <a:latin typeface="+mn-ea"/>
              </a:rPr>
              <a:t>30%</a:t>
            </a:r>
            <a:r>
              <a:rPr lang="zh-CN" altLang="en-US" sz="1400" b="1" dirty="0">
                <a:solidFill>
                  <a:srgbClr val="C00000"/>
                </a:solidFill>
                <a:latin typeface="+mn-ea"/>
              </a:rPr>
              <a:t>：计划完成为</a:t>
            </a:r>
            <a:r>
              <a:rPr lang="en-US" altLang="zh-CN" sz="1400" b="1" dirty="0">
                <a:solidFill>
                  <a:srgbClr val="C00000"/>
                </a:solidFill>
                <a:latin typeface="+mn-ea"/>
              </a:rPr>
              <a:t>100%</a:t>
            </a:r>
            <a:r>
              <a:rPr lang="zh-CN" altLang="en-US" sz="1400" b="1" dirty="0">
                <a:solidFill>
                  <a:srgbClr val="C00000"/>
                </a:solidFill>
                <a:latin typeface="+mn-ea"/>
              </a:rPr>
              <a:t>、成绩排名年级前</a:t>
            </a:r>
            <a:r>
              <a:rPr lang="en-US" altLang="zh-CN" sz="1400" b="1" dirty="0">
                <a:solidFill>
                  <a:srgbClr val="C00000"/>
                </a:solidFill>
                <a:latin typeface="+mn-ea"/>
              </a:rPr>
              <a:t>50%</a:t>
            </a:r>
            <a:r>
              <a:rPr lang="zh-CN" altLang="en-US" sz="1400" b="1" dirty="0">
                <a:solidFill>
                  <a:srgbClr val="C00000"/>
                </a:solidFill>
                <a:latin typeface="+mn-ea"/>
              </a:rPr>
              <a:t>、积极参加公益</a:t>
            </a:r>
            <a:r>
              <a:rPr lang="en-US" altLang="zh-CN" sz="1400" b="1" dirty="0">
                <a:solidFill>
                  <a:srgbClr val="C00000"/>
                </a:solidFill>
                <a:latin typeface="+mn-ea"/>
              </a:rPr>
              <a:t>/</a:t>
            </a:r>
            <a:r>
              <a:rPr lang="zh-CN" altLang="en-US" sz="1400" b="1" dirty="0">
                <a:solidFill>
                  <a:srgbClr val="C00000"/>
                </a:solidFill>
                <a:latin typeface="+mn-ea"/>
              </a:rPr>
              <a:t>课内外活动（以上三条皆满足）</a:t>
            </a:r>
            <a:endParaRPr lang="en-US" altLang="zh-CN" sz="1400" b="1" dirty="0">
              <a:solidFill>
                <a:srgbClr val="C00000"/>
              </a:solidFill>
              <a:latin typeface="+mn-ea"/>
            </a:endParaRPr>
          </a:p>
          <a:p>
            <a:pPr eaLnBrk="1" fontAlgn="auto" hangingPunct="1">
              <a:lnSpc>
                <a:spcPts val="1500"/>
              </a:lnSpc>
              <a:spcBef>
                <a:spcPts val="600"/>
              </a:spcBef>
              <a:spcAft>
                <a:spcPts val="600"/>
              </a:spcAft>
              <a:defRPr/>
            </a:pPr>
            <a:r>
              <a:rPr lang="en-US" altLang="zh-CN" sz="1400" b="1" dirty="0">
                <a:solidFill>
                  <a:srgbClr val="C00000"/>
                </a:solidFill>
                <a:latin typeface="+mn-ea"/>
              </a:rPr>
              <a:t>B</a:t>
            </a:r>
            <a:r>
              <a:rPr lang="zh-CN" altLang="en-US" sz="1400" b="1" dirty="0">
                <a:solidFill>
                  <a:srgbClr val="C00000"/>
                </a:solidFill>
                <a:latin typeface="+mn-ea"/>
              </a:rPr>
              <a:t>档</a:t>
            </a:r>
            <a:r>
              <a:rPr lang="en-US" altLang="zh-CN" sz="1400" b="1" dirty="0">
                <a:solidFill>
                  <a:srgbClr val="C00000"/>
                </a:solidFill>
                <a:latin typeface="+mn-ea"/>
              </a:rPr>
              <a:t>40%</a:t>
            </a:r>
            <a:r>
              <a:rPr lang="zh-CN" altLang="en-US" sz="1400" b="1" dirty="0">
                <a:solidFill>
                  <a:srgbClr val="C00000"/>
                </a:solidFill>
                <a:latin typeface="+mn-ea"/>
              </a:rPr>
              <a:t>：计划完成为</a:t>
            </a:r>
            <a:r>
              <a:rPr lang="en-US" altLang="zh-CN" sz="1400" b="1" dirty="0">
                <a:solidFill>
                  <a:srgbClr val="C00000"/>
                </a:solidFill>
                <a:latin typeface="+mn-ea"/>
              </a:rPr>
              <a:t>75%</a:t>
            </a:r>
            <a:r>
              <a:rPr lang="zh-CN" altLang="en-US" sz="1400" b="1" dirty="0">
                <a:solidFill>
                  <a:srgbClr val="C00000"/>
                </a:solidFill>
                <a:latin typeface="+mn-ea"/>
              </a:rPr>
              <a:t>且上一学年成绩挂科少于三门</a:t>
            </a:r>
            <a:endParaRPr lang="en-US" altLang="zh-CN" sz="1400" b="1" dirty="0">
              <a:solidFill>
                <a:srgbClr val="C00000"/>
              </a:solidFill>
              <a:latin typeface="+mn-ea"/>
            </a:endParaRPr>
          </a:p>
          <a:p>
            <a:pPr eaLnBrk="1" fontAlgn="auto" hangingPunct="1">
              <a:lnSpc>
                <a:spcPts val="1500"/>
              </a:lnSpc>
              <a:spcBef>
                <a:spcPts val="600"/>
              </a:spcBef>
              <a:spcAft>
                <a:spcPts val="600"/>
              </a:spcAft>
              <a:defRPr/>
            </a:pPr>
            <a:r>
              <a:rPr lang="en-US" altLang="zh-CN" sz="1400" b="1" dirty="0">
                <a:solidFill>
                  <a:srgbClr val="C00000"/>
                </a:solidFill>
                <a:latin typeface="+mn-ea"/>
              </a:rPr>
              <a:t>C</a:t>
            </a:r>
            <a:r>
              <a:rPr lang="zh-CN" altLang="en-US" sz="1400" b="1" dirty="0">
                <a:solidFill>
                  <a:srgbClr val="C00000"/>
                </a:solidFill>
                <a:latin typeface="+mn-ea"/>
              </a:rPr>
              <a:t>档</a:t>
            </a:r>
            <a:r>
              <a:rPr lang="en-US" altLang="zh-CN" sz="1400" b="1" dirty="0">
                <a:solidFill>
                  <a:srgbClr val="C00000"/>
                </a:solidFill>
                <a:latin typeface="+mn-ea"/>
              </a:rPr>
              <a:t>30%</a:t>
            </a:r>
            <a:r>
              <a:rPr lang="zh-CN" altLang="en-US" sz="1400" b="1" dirty="0">
                <a:solidFill>
                  <a:srgbClr val="C00000"/>
                </a:solidFill>
                <a:latin typeface="+mn-ea"/>
              </a:rPr>
              <a:t>：计划完成小于</a:t>
            </a:r>
            <a:r>
              <a:rPr lang="en-US" altLang="zh-CN" sz="1400" b="1" dirty="0">
                <a:solidFill>
                  <a:srgbClr val="C00000"/>
                </a:solidFill>
                <a:latin typeface="+mn-ea"/>
              </a:rPr>
              <a:t>50%</a:t>
            </a:r>
            <a:r>
              <a:rPr lang="zh-CN" altLang="en-US" sz="1400" b="1" dirty="0">
                <a:solidFill>
                  <a:srgbClr val="C00000"/>
                </a:solidFill>
                <a:latin typeface="+mn-ea"/>
              </a:rPr>
              <a:t>、成绩出现三门（含</a:t>
            </a:r>
            <a:r>
              <a:rPr lang="en-US" altLang="zh-CN" sz="1400" b="1" dirty="0">
                <a:solidFill>
                  <a:srgbClr val="C00000"/>
                </a:solidFill>
                <a:latin typeface="+mn-ea"/>
              </a:rPr>
              <a:t>3</a:t>
            </a:r>
            <a:r>
              <a:rPr lang="zh-CN" altLang="en-US" sz="1400" b="1" dirty="0">
                <a:solidFill>
                  <a:srgbClr val="C00000"/>
                </a:solidFill>
                <a:latin typeface="+mn-ea"/>
              </a:rPr>
              <a:t>门）以上挂科、生活铺张浪费，过度娱乐，奢侈消费或无故拒绝参加设奖方活动。</a:t>
            </a:r>
            <a:endParaRPr lang="en-US" altLang="zh-CN" sz="1400" b="1" dirty="0">
              <a:solidFill>
                <a:srgbClr val="C00000"/>
              </a:solidFill>
              <a:latin typeface="+mn-ea"/>
            </a:endParaRPr>
          </a:p>
          <a:p>
            <a:pPr eaLnBrk="1" fontAlgn="auto" hangingPunct="1">
              <a:lnSpc>
                <a:spcPts val="1500"/>
              </a:lnSpc>
              <a:spcBef>
                <a:spcPts val="600"/>
              </a:spcBef>
              <a:spcAft>
                <a:spcPts val="600"/>
              </a:spcAft>
              <a:defRPr/>
            </a:pPr>
            <a:r>
              <a:rPr lang="zh-CN" altLang="zh-CN" sz="1400" b="1" dirty="0">
                <a:solidFill>
                  <a:srgbClr val="C00000"/>
                </a:solidFill>
                <a:latin typeface="+mn-ea"/>
              </a:rPr>
              <a:t>※</a:t>
            </a:r>
            <a:r>
              <a:rPr lang="zh-CN" altLang="en-US" sz="1400" b="1" dirty="0">
                <a:highlight>
                  <a:srgbClr val="FFFF00"/>
                </a:highlight>
              </a:rPr>
              <a:t>考核</a:t>
            </a:r>
            <a:r>
              <a:rPr lang="en-US" altLang="zh-CN" sz="1400" b="1" dirty="0">
                <a:highlight>
                  <a:srgbClr val="FFFF00"/>
                </a:highlight>
              </a:rPr>
              <a:t>C</a:t>
            </a:r>
            <a:r>
              <a:rPr lang="zh-CN" altLang="en-US" sz="1400" b="1" dirty="0">
                <a:highlight>
                  <a:srgbClr val="FFFF00"/>
                </a:highlight>
              </a:rPr>
              <a:t>档学生自动取消本年度申请资格</a:t>
            </a:r>
          </a:p>
        </p:txBody>
      </p:sp>
      <p:sp>
        <p:nvSpPr>
          <p:cNvPr id="3" name="矩形 2"/>
          <p:cNvSpPr/>
          <p:nvPr/>
        </p:nvSpPr>
        <p:spPr>
          <a:xfrm>
            <a:off x="1202127" y="4946323"/>
            <a:ext cx="2492990" cy="369332"/>
          </a:xfrm>
          <a:prstGeom prst="rect">
            <a:avLst/>
          </a:prstGeom>
        </p:spPr>
        <p:txBody>
          <a:bodyPr wrap="none">
            <a:spAutoFit/>
          </a:bodyPr>
          <a:lstStyle/>
          <a:p>
            <a:pPr algn="ctr"/>
            <a:r>
              <a:rPr lang="zh-CN" altLang="en-US" b="1" dirty="0">
                <a:highlight>
                  <a:srgbClr val="FFFF00"/>
                </a:highlight>
              </a:rPr>
              <a:t>思政教师考核评定原则</a:t>
            </a:r>
          </a:p>
        </p:txBody>
      </p:sp>
      <p:sp>
        <p:nvSpPr>
          <p:cNvPr id="5" name="箭头: 下 4"/>
          <p:cNvSpPr/>
          <p:nvPr/>
        </p:nvSpPr>
        <p:spPr>
          <a:xfrm>
            <a:off x="3939574" y="5000756"/>
            <a:ext cx="547727" cy="243750"/>
          </a:xfrm>
          <a:prstGeom prst="downArrow">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highlight>
                <a:srgbClr val="FFFF00"/>
              </a:highlight>
            </a:endParaRPr>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4"/>
          </p:nvPr>
        </p:nvSpPr>
        <p:spPr>
          <a:xfrm>
            <a:off x="1153507" y="90420"/>
            <a:ext cx="7081677" cy="598488"/>
          </a:xfrm>
        </p:spPr>
        <p:txBody>
          <a:bodyPr/>
          <a:lstStyle/>
          <a:p>
            <a:r>
              <a:rPr lang="zh-CN" altLang="en-US" dirty="0"/>
              <a:t>线上申请指南</a:t>
            </a:r>
            <a:r>
              <a:rPr lang="en-US" altLang="zh-CN" dirty="0"/>
              <a:t>——</a:t>
            </a:r>
            <a:r>
              <a:rPr lang="zh-CN" altLang="en-US" dirty="0"/>
              <a:t>年度</a:t>
            </a:r>
            <a:r>
              <a:rPr lang="zh-CN" altLang="zh-CN" dirty="0"/>
              <a:t>个人总结</a:t>
            </a:r>
          </a:p>
        </p:txBody>
      </p:sp>
      <p:sp>
        <p:nvSpPr>
          <p:cNvPr id="10" name="Rectangle 14"/>
          <p:cNvSpPr>
            <a:spLocks noChangeArrowheads="1"/>
          </p:cNvSpPr>
          <p:nvPr/>
        </p:nvSpPr>
        <p:spPr bwMode="auto">
          <a:xfrm>
            <a:off x="537335" y="933620"/>
            <a:ext cx="9843657"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eaLnBrk="0" fontAlgn="base" hangingPunct="0">
              <a:spcBef>
                <a:spcPct val="0"/>
              </a:spcBef>
              <a:spcAft>
                <a:spcPct val="0"/>
              </a:spcAft>
            </a:pPr>
            <a:r>
              <a:rPr lang="en-US" altLang="zh-CN" sz="1400" b="1" dirty="0">
                <a:latin typeface="+mn-ea"/>
                <a:cs typeface="Times New Roman" panose="02020603050405020304" pitchFamily="18" charset="0"/>
              </a:rPr>
              <a:t>1.</a:t>
            </a:r>
            <a:r>
              <a:rPr lang="zh-CN" altLang="zh-CN" sz="1400" b="1" dirty="0">
                <a:latin typeface="+mn-ea"/>
                <a:cs typeface="Times New Roman" panose="02020603050405020304" pitchFamily="18" charset="0"/>
              </a:rPr>
              <a:t>通过</a:t>
            </a:r>
            <a:r>
              <a:rPr lang="en-US" altLang="zh-CN" sz="1400" b="1" dirty="0" err="1">
                <a:latin typeface="+mn-ea"/>
                <a:cs typeface="Times New Roman" panose="02020603050405020304" pitchFamily="18" charset="0"/>
              </a:rPr>
              <a:t>Jaccount</a:t>
            </a:r>
            <a:r>
              <a:rPr lang="zh-CN" altLang="en-US" sz="1400" b="1" dirty="0">
                <a:latin typeface="+mn-ea"/>
                <a:cs typeface="Times New Roman" panose="02020603050405020304" pitchFamily="18" charset="0"/>
              </a:rPr>
              <a:t>登陆</a:t>
            </a:r>
            <a:r>
              <a:rPr lang="zh-CN" altLang="zh-CN" sz="1400" b="1" dirty="0">
                <a:latin typeface="+mn-ea"/>
                <a:cs typeface="Times New Roman" panose="02020603050405020304" pitchFamily="18" charset="0"/>
              </a:rPr>
              <a:t>我的数字交大（</a:t>
            </a:r>
            <a:r>
              <a:rPr lang="en-US" altLang="zh-CN" sz="1400" b="1" dirty="0">
                <a:solidFill>
                  <a:srgbClr val="0070C0"/>
                </a:solidFill>
                <a:latin typeface="+mn-ea"/>
                <a:cs typeface="Times New Roman" panose="02020603050405020304" pitchFamily="18" charset="0"/>
              </a:rPr>
              <a:t>https://my.sjtu.edu.cn/</a:t>
            </a:r>
            <a:r>
              <a:rPr lang="zh-CN" altLang="zh-CN" sz="1400" b="1" dirty="0">
                <a:latin typeface="+mn-ea"/>
                <a:cs typeface="Times New Roman" panose="02020603050405020304" pitchFamily="18" charset="0"/>
              </a:rPr>
              <a:t>），选择【学生工作】点击【</a:t>
            </a:r>
            <a:r>
              <a:rPr lang="zh-CN" altLang="en-US" sz="1400" b="1" dirty="0">
                <a:latin typeface="+mn-ea"/>
                <a:cs typeface="Times New Roman" panose="02020603050405020304" pitchFamily="18" charset="0"/>
              </a:rPr>
              <a:t>年度个人总结</a:t>
            </a:r>
            <a:r>
              <a:rPr lang="zh-CN" altLang="zh-CN" sz="1400" b="1" dirty="0">
                <a:latin typeface="+mn-ea"/>
                <a:cs typeface="Times New Roman" panose="02020603050405020304" pitchFamily="18" charset="0"/>
              </a:rPr>
              <a:t>】进行填写。</a:t>
            </a:r>
          </a:p>
        </p:txBody>
      </p:sp>
      <p:grpSp>
        <p:nvGrpSpPr>
          <p:cNvPr id="18" name="组合 17"/>
          <p:cNvGrpSpPr/>
          <p:nvPr/>
        </p:nvGrpSpPr>
        <p:grpSpPr>
          <a:xfrm>
            <a:off x="10870047" y="5057475"/>
            <a:ext cx="1188823" cy="980860"/>
            <a:chOff x="10870047" y="5057475"/>
            <a:chExt cx="1188823" cy="980860"/>
          </a:xfrm>
        </p:grpSpPr>
        <p:pic>
          <p:nvPicPr>
            <p:cNvPr id="25" name="图片 24">
              <a:hlinkClick r:id="rId2" action="ppaction://hlinksldjump"/>
            </p:cNvPr>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0870047" y="5057475"/>
              <a:ext cx="1188823" cy="725487"/>
            </a:xfrm>
            <a:prstGeom prst="rect">
              <a:avLst/>
            </a:prstGeom>
          </p:spPr>
        </p:pic>
        <p:sp>
          <p:nvSpPr>
            <p:cNvPr id="17" name="文本框 16"/>
            <p:cNvSpPr txBox="1"/>
            <p:nvPr/>
          </p:nvSpPr>
          <p:spPr>
            <a:xfrm>
              <a:off x="11089996" y="5776725"/>
              <a:ext cx="748923" cy="261610"/>
            </a:xfrm>
            <a:prstGeom prst="rect">
              <a:avLst/>
            </a:prstGeom>
            <a:noFill/>
          </p:spPr>
          <p:txBody>
            <a:bodyPr wrap="none" rtlCol="0">
              <a:spAutoFit/>
            </a:bodyPr>
            <a:lstStyle/>
            <a:p>
              <a:r>
                <a:rPr lang="zh-CN" altLang="en-US" sz="1100" b="1" dirty="0">
                  <a:solidFill>
                    <a:srgbClr val="D18282"/>
                  </a:solidFill>
                </a:rPr>
                <a:t>返回流程</a:t>
              </a:r>
            </a:p>
          </p:txBody>
        </p:sp>
      </p:grpSp>
      <p:pic>
        <p:nvPicPr>
          <p:cNvPr id="5" name="图片 4"/>
          <p:cNvPicPr>
            <a:picLocks noChangeAspect="1"/>
          </p:cNvPicPr>
          <p:nvPr/>
        </p:nvPicPr>
        <p:blipFill>
          <a:blip r:embed="rId4"/>
          <a:stretch>
            <a:fillRect/>
          </a:stretch>
        </p:blipFill>
        <p:spPr>
          <a:xfrm>
            <a:off x="711796" y="1241397"/>
            <a:ext cx="4678043" cy="5115421"/>
          </a:xfrm>
          <a:prstGeom prst="rect">
            <a:avLst/>
          </a:prstGeom>
        </p:spPr>
      </p:pic>
      <p:cxnSp>
        <p:nvCxnSpPr>
          <p:cNvPr id="8" name="直接箭头连接符 7"/>
          <p:cNvCxnSpPr/>
          <p:nvPr/>
        </p:nvCxnSpPr>
        <p:spPr>
          <a:xfrm flipH="1" flipV="1">
            <a:off x="2410550" y="4737370"/>
            <a:ext cx="2905882" cy="87549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5316432" y="5527562"/>
            <a:ext cx="1569660" cy="369332"/>
          </a:xfrm>
          <a:prstGeom prst="rect">
            <a:avLst/>
          </a:prstGeom>
        </p:spPr>
        <p:txBody>
          <a:bodyPr wrap="none">
            <a:spAutoFit/>
          </a:bodyPr>
          <a:lstStyle/>
          <a:p>
            <a:r>
              <a:rPr lang="zh-CN" altLang="en-US" b="1" dirty="0">
                <a:solidFill>
                  <a:srgbClr val="C00000"/>
                </a:solidFill>
                <a:latin typeface="+mn-ea"/>
                <a:cs typeface="Times New Roman" panose="02020603050405020304" pitchFamily="18" charset="0"/>
              </a:rPr>
              <a:t>年度个人总结</a:t>
            </a:r>
            <a:endParaRPr lang="zh-CN" altLang="en-US" dirty="0">
              <a:solidFill>
                <a:srgbClr val="C00000"/>
              </a:solidFill>
            </a:endParaRPr>
          </a:p>
        </p:txBody>
      </p:sp>
      <p:sp>
        <p:nvSpPr>
          <p:cNvPr id="11" name="矩形 10"/>
          <p:cNvSpPr/>
          <p:nvPr/>
        </p:nvSpPr>
        <p:spPr>
          <a:xfrm>
            <a:off x="2417497" y="2635931"/>
            <a:ext cx="640268" cy="506635"/>
          </a:xfrm>
          <a:prstGeom prst="rect">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p>
        </p:txBody>
      </p:sp>
      <p:cxnSp>
        <p:nvCxnSpPr>
          <p:cNvPr id="12" name="直接箭头连接符 11"/>
          <p:cNvCxnSpPr/>
          <p:nvPr/>
        </p:nvCxnSpPr>
        <p:spPr>
          <a:xfrm>
            <a:off x="1659756" y="2084597"/>
            <a:ext cx="750794" cy="365215"/>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pic>
        <p:nvPicPr>
          <p:cNvPr id="13" name="图片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89839" y="1270909"/>
            <a:ext cx="6611645" cy="2197777"/>
          </a:xfrm>
          <a:prstGeom prst="rect">
            <a:avLst/>
          </a:prstGeom>
        </p:spPr>
      </p:pic>
      <p:sp>
        <p:nvSpPr>
          <p:cNvPr id="14" name="矩形 13"/>
          <p:cNvSpPr/>
          <p:nvPr/>
        </p:nvSpPr>
        <p:spPr>
          <a:xfrm>
            <a:off x="5316432" y="4047061"/>
            <a:ext cx="6340197" cy="584775"/>
          </a:xfrm>
          <a:prstGeom prst="rect">
            <a:avLst/>
          </a:prstGeom>
        </p:spPr>
        <p:txBody>
          <a:bodyPr wrap="none">
            <a:spAutoFit/>
          </a:bodyPr>
          <a:lstStyle/>
          <a:p>
            <a:r>
              <a:rPr lang="zh-CN" altLang="en-US" sz="1600" b="1" dirty="0">
                <a:solidFill>
                  <a:srgbClr val="C00000"/>
                </a:solidFill>
                <a:highlight>
                  <a:srgbClr val="FFFF00"/>
                </a:highlight>
                <a:latin typeface="+mn-ea"/>
              </a:rPr>
              <a:t>照片要求：</a:t>
            </a:r>
            <a:endParaRPr lang="en-US" altLang="zh-CN" sz="1600" b="1" dirty="0">
              <a:solidFill>
                <a:srgbClr val="C00000"/>
              </a:solidFill>
              <a:highlight>
                <a:srgbClr val="FFFF00"/>
              </a:highlight>
              <a:latin typeface="+mn-ea"/>
            </a:endParaRPr>
          </a:p>
          <a:p>
            <a:r>
              <a:rPr lang="zh-CN" altLang="en-US" sz="1600" b="1" dirty="0">
                <a:solidFill>
                  <a:srgbClr val="C00000"/>
                </a:solidFill>
                <a:highlight>
                  <a:srgbClr val="FFFF00"/>
                </a:highlight>
                <a:latin typeface="+mn-ea"/>
              </a:rPr>
              <a:t>最好是证件照，本人正面免冠彩色头像，纯色背景无边框，人像清晰</a:t>
            </a:r>
          </a:p>
        </p:txBody>
      </p:sp>
      <p:cxnSp>
        <p:nvCxnSpPr>
          <p:cNvPr id="15" name="直接箭头连接符 14"/>
          <p:cNvCxnSpPr/>
          <p:nvPr/>
        </p:nvCxnSpPr>
        <p:spPr>
          <a:xfrm flipV="1">
            <a:off x="6614809" y="2811294"/>
            <a:ext cx="4255239" cy="138965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6" name="图片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0108" y="1659938"/>
            <a:ext cx="6832905" cy="703666"/>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个人总结指南图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1211" y="3907044"/>
            <a:ext cx="3491481" cy="2128334"/>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5"/>
          <p:cNvSpPr>
            <a:spLocks noChangeArrowheads="1"/>
          </p:cNvSpPr>
          <p:nvPr/>
        </p:nvSpPr>
        <p:spPr bwMode="auto">
          <a:xfrm>
            <a:off x="171532" y="1100089"/>
            <a:ext cx="299152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eaLnBrk="0" fontAlgn="base" hangingPunct="0">
              <a:spcBef>
                <a:spcPct val="0"/>
              </a:spcBef>
              <a:spcAft>
                <a:spcPct val="0"/>
              </a:spcAft>
              <a:buFontTx/>
              <a:buChar char="•"/>
            </a:pPr>
            <a:r>
              <a:rPr lang="en-US" altLang="zh-CN" sz="1400" b="1" dirty="0">
                <a:latin typeface="+mn-ea"/>
                <a:cs typeface="Times New Roman" panose="02020603050405020304" pitchFamily="18" charset="0"/>
              </a:rPr>
              <a:t>2. </a:t>
            </a:r>
            <a:r>
              <a:rPr lang="zh-CN" altLang="zh-CN" sz="1400" b="1" dirty="0">
                <a:latin typeface="+mn-ea"/>
                <a:cs typeface="Times New Roman" panose="02020603050405020304" pitchFamily="18" charset="0"/>
              </a:rPr>
              <a:t>填写过程中，</a:t>
            </a:r>
            <a:r>
              <a:rPr lang="zh-CN" altLang="en-US" sz="1400" b="1" dirty="0">
                <a:latin typeface="+mn-ea"/>
                <a:cs typeface="Times New Roman" panose="02020603050405020304" pitchFamily="18" charset="0"/>
              </a:rPr>
              <a:t>请注意以下栏目。</a:t>
            </a:r>
            <a:endParaRPr lang="zh-CN" altLang="zh-CN" sz="1400" b="1" dirty="0">
              <a:latin typeface="+mn-ea"/>
              <a:cs typeface="Times New Roman" panose="02020603050405020304" pitchFamily="18" charset="0"/>
            </a:endParaRPr>
          </a:p>
        </p:txBody>
      </p:sp>
      <p:sp>
        <p:nvSpPr>
          <p:cNvPr id="12" name="Rectangle 16"/>
          <p:cNvSpPr>
            <a:spLocks noChangeArrowheads="1"/>
          </p:cNvSpPr>
          <p:nvPr/>
        </p:nvSpPr>
        <p:spPr bwMode="auto">
          <a:xfrm>
            <a:off x="760108" y="1365079"/>
            <a:ext cx="563808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eaLnBrk="0" fontAlgn="base" hangingPunct="0">
              <a:spcBef>
                <a:spcPct val="0"/>
              </a:spcBef>
              <a:spcAft>
                <a:spcPct val="0"/>
              </a:spcAft>
              <a:buFontTx/>
              <a:buChar char="•"/>
            </a:pPr>
            <a:r>
              <a:rPr lang="zh-CN" altLang="zh-CN" sz="1200" b="1" dirty="0">
                <a:latin typeface="+mn-ea"/>
                <a:cs typeface="Times New Roman" panose="02020603050405020304" pitchFamily="18" charset="0"/>
              </a:rPr>
              <a:t>【职业生涯规划】</a:t>
            </a:r>
            <a:r>
              <a:rPr lang="zh-CN" altLang="en-US" sz="1200" b="1" dirty="0">
                <a:latin typeface="+mn-ea"/>
                <a:cs typeface="Times New Roman" panose="02020603050405020304" pitchFamily="18" charset="0"/>
              </a:rPr>
              <a:t>栏目</a:t>
            </a:r>
            <a:r>
              <a:rPr lang="zh-CN" altLang="zh-CN" sz="1200" b="1" dirty="0">
                <a:latin typeface="+mn-ea"/>
                <a:cs typeface="Times New Roman" panose="02020603050405020304" pitchFamily="18" charset="0"/>
              </a:rPr>
              <a:t>中，深造方向与就业方向</a:t>
            </a:r>
            <a:r>
              <a:rPr lang="zh-CN" altLang="en-US" sz="1200" b="1" dirty="0">
                <a:latin typeface="+mn-ea"/>
                <a:cs typeface="Times New Roman" panose="02020603050405020304" pitchFamily="18" charset="0"/>
              </a:rPr>
              <a:t>选填一个</a:t>
            </a:r>
            <a:r>
              <a:rPr lang="zh-CN" altLang="zh-CN" sz="1200" b="1" dirty="0">
                <a:latin typeface="+mn-ea"/>
                <a:cs typeface="Times New Roman" panose="02020603050405020304" pitchFamily="18" charset="0"/>
              </a:rPr>
              <a:t>，另一个</a:t>
            </a:r>
            <a:r>
              <a:rPr lang="zh-CN" altLang="en-US" sz="1200" b="1" dirty="0">
                <a:latin typeface="+mn-ea"/>
                <a:cs typeface="Times New Roman" panose="02020603050405020304" pitchFamily="18" charset="0"/>
              </a:rPr>
              <a:t>则</a:t>
            </a:r>
            <a:r>
              <a:rPr lang="zh-CN" altLang="zh-CN" sz="1200" b="1" dirty="0">
                <a:latin typeface="+mn-ea"/>
                <a:cs typeface="Times New Roman" panose="02020603050405020304" pitchFamily="18" charset="0"/>
              </a:rPr>
              <a:t>填</a:t>
            </a:r>
            <a:r>
              <a:rPr lang="zh-CN" altLang="en-US" sz="1200" b="1" dirty="0">
                <a:latin typeface="+mn-ea"/>
                <a:cs typeface="Times New Roman" panose="02020603050405020304" pitchFamily="18" charset="0"/>
              </a:rPr>
              <a:t>“</a:t>
            </a:r>
            <a:r>
              <a:rPr lang="zh-CN" altLang="zh-CN" sz="1200" b="1" dirty="0">
                <a:latin typeface="+mn-ea"/>
                <a:cs typeface="Times New Roman" panose="02020603050405020304" pitchFamily="18" charset="0"/>
              </a:rPr>
              <a:t>无</a:t>
            </a:r>
            <a:r>
              <a:rPr lang="zh-CN" altLang="en-US" sz="1200" b="1" dirty="0">
                <a:latin typeface="+mn-ea"/>
                <a:cs typeface="Times New Roman" panose="02020603050405020304" pitchFamily="18" charset="0"/>
              </a:rPr>
              <a:t>”；</a:t>
            </a:r>
            <a:endParaRPr lang="zh-CN" altLang="zh-CN" sz="1200" b="1" dirty="0">
              <a:latin typeface="+mn-ea"/>
              <a:cs typeface="Times New Roman" panose="02020603050405020304" pitchFamily="18" charset="0"/>
            </a:endParaRPr>
          </a:p>
          <a:p>
            <a:pPr eaLnBrk="0" fontAlgn="base" hangingPunct="0">
              <a:spcBef>
                <a:spcPct val="0"/>
              </a:spcBef>
              <a:spcAft>
                <a:spcPct val="0"/>
              </a:spcAft>
              <a:buFontTx/>
              <a:buChar char="•"/>
            </a:pPr>
            <a:endParaRPr lang="zh-CN" altLang="zh-CN" sz="1200" b="1" dirty="0">
              <a:latin typeface="+mn-ea"/>
              <a:cs typeface="Times New Roman" panose="02020603050405020304" pitchFamily="18" charset="0"/>
            </a:endParaRPr>
          </a:p>
        </p:txBody>
      </p:sp>
      <p:sp>
        <p:nvSpPr>
          <p:cNvPr id="13" name="Rectangle 17"/>
          <p:cNvSpPr>
            <a:spLocks noChangeArrowheads="1"/>
          </p:cNvSpPr>
          <p:nvPr/>
        </p:nvSpPr>
        <p:spPr bwMode="auto">
          <a:xfrm>
            <a:off x="171532" y="3593625"/>
            <a:ext cx="783900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eaLnBrk="0" fontAlgn="base" hangingPunct="0">
              <a:spcBef>
                <a:spcPct val="0"/>
              </a:spcBef>
              <a:spcAft>
                <a:spcPct val="0"/>
              </a:spcAft>
              <a:buFontTx/>
              <a:buChar char="•"/>
            </a:pPr>
            <a:r>
              <a:rPr lang="en-US" altLang="zh-CN" sz="1400" b="1" dirty="0">
                <a:latin typeface="+mn-ea"/>
                <a:cs typeface="Times New Roman" panose="02020603050405020304" pitchFamily="18" charset="0"/>
              </a:rPr>
              <a:t>3. </a:t>
            </a:r>
            <a:r>
              <a:rPr lang="zh-CN" altLang="en-US" sz="1400" b="1" dirty="0">
                <a:latin typeface="+mn-ea"/>
                <a:cs typeface="Times New Roman" panose="02020603050405020304" pitchFamily="18" charset="0"/>
              </a:rPr>
              <a:t>填写完成后，点击左上角提交按钮后选择你的思政老师，确认后即完成年度个人总结的提交。</a:t>
            </a:r>
          </a:p>
        </p:txBody>
      </p:sp>
      <p:sp>
        <p:nvSpPr>
          <p:cNvPr id="16" name="矩形 15"/>
          <p:cNvSpPr/>
          <p:nvPr/>
        </p:nvSpPr>
        <p:spPr>
          <a:xfrm>
            <a:off x="760108" y="2528176"/>
            <a:ext cx="734207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eaLnBrk="0" fontAlgn="base" hangingPunct="0">
              <a:spcBef>
                <a:spcPct val="0"/>
              </a:spcBef>
              <a:spcAft>
                <a:spcPct val="0"/>
              </a:spcAft>
              <a:buFontTx/>
              <a:buChar char="•"/>
            </a:pPr>
            <a:r>
              <a:rPr lang="en-US" altLang="zh-CN" sz="1200" b="1" dirty="0">
                <a:latin typeface="+mn-ea"/>
                <a:cs typeface="Times New Roman" panose="02020603050405020304" pitchFamily="18" charset="0"/>
              </a:rPr>
              <a:t>【</a:t>
            </a:r>
            <a:r>
              <a:rPr lang="zh-CN" altLang="en-US" sz="1200" b="1" dirty="0">
                <a:latin typeface="+mn-ea"/>
                <a:cs typeface="Times New Roman" panose="02020603050405020304" pitchFamily="18" charset="0"/>
              </a:rPr>
              <a:t>上一年度个人提升计划完成情况</a:t>
            </a:r>
            <a:r>
              <a:rPr lang="en-US" altLang="zh-CN" sz="1200" b="1" dirty="0">
                <a:latin typeface="+mn-ea"/>
                <a:cs typeface="Times New Roman" panose="02020603050405020304" pitchFamily="18" charset="0"/>
              </a:rPr>
              <a:t>】</a:t>
            </a:r>
            <a:r>
              <a:rPr lang="zh-CN" altLang="en-US" sz="1200" b="1" dirty="0">
                <a:latin typeface="+mn-ea"/>
                <a:cs typeface="Times New Roman" panose="02020603050405020304" pitchFamily="18" charset="0"/>
              </a:rPr>
              <a:t>栏目中，最右侧为上年度计划的完成程度，填写区间为</a:t>
            </a:r>
            <a:r>
              <a:rPr lang="en-US" altLang="zh-CN" sz="1200" b="1" dirty="0">
                <a:latin typeface="+mn-ea"/>
                <a:cs typeface="Times New Roman" panose="02020603050405020304" pitchFamily="18" charset="0"/>
              </a:rPr>
              <a:t>0%~100%</a:t>
            </a:r>
            <a:r>
              <a:rPr lang="zh-CN" altLang="en-US" sz="1200" b="1" dirty="0">
                <a:latin typeface="+mn-ea"/>
                <a:cs typeface="Times New Roman" panose="02020603050405020304" pitchFamily="18" charset="0"/>
              </a:rPr>
              <a:t>。</a:t>
            </a:r>
          </a:p>
        </p:txBody>
      </p:sp>
      <p:grpSp>
        <p:nvGrpSpPr>
          <p:cNvPr id="15" name="组合 14"/>
          <p:cNvGrpSpPr/>
          <p:nvPr/>
        </p:nvGrpSpPr>
        <p:grpSpPr>
          <a:xfrm>
            <a:off x="10855533" y="5054518"/>
            <a:ext cx="1188823" cy="980860"/>
            <a:chOff x="10870047" y="5057475"/>
            <a:chExt cx="1188823" cy="980860"/>
          </a:xfrm>
        </p:grpSpPr>
        <p:pic>
          <p:nvPicPr>
            <p:cNvPr id="17" name="图片 16">
              <a:hlinkClick r:id="rId4" action="ppaction://hlinksldjump"/>
            </p:cNvPr>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0870047" y="5057475"/>
              <a:ext cx="1188823" cy="725487"/>
            </a:xfrm>
            <a:prstGeom prst="rect">
              <a:avLst/>
            </a:prstGeom>
          </p:spPr>
        </p:pic>
        <p:sp>
          <p:nvSpPr>
            <p:cNvPr id="18" name="文本框 17"/>
            <p:cNvSpPr txBox="1"/>
            <p:nvPr/>
          </p:nvSpPr>
          <p:spPr>
            <a:xfrm>
              <a:off x="11089996" y="5776725"/>
              <a:ext cx="748923" cy="261610"/>
            </a:xfrm>
            <a:prstGeom prst="rect">
              <a:avLst/>
            </a:prstGeom>
            <a:noFill/>
          </p:spPr>
          <p:txBody>
            <a:bodyPr wrap="none" rtlCol="0">
              <a:spAutoFit/>
            </a:bodyPr>
            <a:lstStyle/>
            <a:p>
              <a:r>
                <a:rPr lang="zh-CN" altLang="en-US" sz="1100" b="1" dirty="0">
                  <a:solidFill>
                    <a:srgbClr val="D18282"/>
                  </a:solidFill>
                </a:rPr>
                <a:t>返回流程</a:t>
              </a:r>
            </a:p>
          </p:txBody>
        </p:sp>
      </p:grpSp>
      <p:pic>
        <p:nvPicPr>
          <p:cNvPr id="2" name="图片 1"/>
          <p:cNvPicPr>
            <a:picLocks noChangeAspect="1"/>
          </p:cNvPicPr>
          <p:nvPr/>
        </p:nvPicPr>
        <p:blipFill>
          <a:blip r:embed="rId6"/>
          <a:stretch>
            <a:fillRect/>
          </a:stretch>
        </p:blipFill>
        <p:spPr>
          <a:xfrm>
            <a:off x="837560" y="2779300"/>
            <a:ext cx="6755453" cy="708450"/>
          </a:xfrm>
          <a:prstGeom prst="rect">
            <a:avLst/>
          </a:prstGeom>
        </p:spPr>
      </p:pic>
      <p:sp>
        <p:nvSpPr>
          <p:cNvPr id="3" name="矩形 2"/>
          <p:cNvSpPr/>
          <p:nvPr/>
        </p:nvSpPr>
        <p:spPr>
          <a:xfrm>
            <a:off x="5193510" y="4557419"/>
            <a:ext cx="436868" cy="1357606"/>
          </a:xfrm>
          <a:prstGeom prst="rect">
            <a:avLst/>
          </a:prstGeom>
          <a:blipFill>
            <a:blip r:embed="rId7"/>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占位符 5"/>
          <p:cNvSpPr>
            <a:spLocks noGrp="1"/>
          </p:cNvSpPr>
          <p:nvPr>
            <p:ph type="body" sz="quarter" idx="14"/>
          </p:nvPr>
        </p:nvSpPr>
        <p:spPr/>
        <p:txBody>
          <a:bodyPr/>
          <a:lstStyle/>
          <a:p>
            <a:r>
              <a:rPr lang="zh-CN" altLang="en-US" dirty="0"/>
              <a:t>线上申请指南</a:t>
            </a:r>
            <a:r>
              <a:rPr lang="en-US" altLang="zh-CN" dirty="0"/>
              <a:t>——</a:t>
            </a:r>
            <a:r>
              <a:rPr lang="zh-CN" altLang="en-US" dirty="0"/>
              <a:t>年度</a:t>
            </a:r>
            <a:r>
              <a:rPr lang="zh-CN" altLang="zh-CN" dirty="0"/>
              <a:t>个人总结</a:t>
            </a:r>
          </a:p>
        </p:txBody>
      </p:sp>
      <p:pic>
        <p:nvPicPr>
          <p:cNvPr id="4" name="图片 3"/>
          <p:cNvPicPr>
            <a:picLocks noChangeAspect="1"/>
          </p:cNvPicPr>
          <p:nvPr/>
        </p:nvPicPr>
        <p:blipFill rotWithShape="1">
          <a:blip r:embed="rId8"/>
          <a:srcRect r="54417"/>
          <a:stretch/>
        </p:blipFill>
        <p:spPr>
          <a:xfrm>
            <a:off x="8102183" y="1953970"/>
            <a:ext cx="3610245" cy="1573987"/>
          </a:xfrm>
          <a:prstGeom prst="rect">
            <a:avLst/>
          </a:prstGeom>
        </p:spPr>
      </p:pic>
      <p:sp>
        <p:nvSpPr>
          <p:cNvPr id="19" name="Rectangle 16"/>
          <p:cNvSpPr>
            <a:spLocks noChangeArrowheads="1"/>
          </p:cNvSpPr>
          <p:nvPr/>
        </p:nvSpPr>
        <p:spPr bwMode="auto">
          <a:xfrm>
            <a:off x="8010536" y="1410501"/>
            <a:ext cx="370189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pPr eaLnBrk="0" fontAlgn="base" hangingPunct="0">
              <a:spcBef>
                <a:spcPct val="0"/>
              </a:spcBef>
              <a:spcAft>
                <a:spcPct val="0"/>
              </a:spcAft>
              <a:buFontTx/>
              <a:buChar char="•"/>
            </a:pPr>
            <a:r>
              <a:rPr lang="zh-CN" altLang="zh-CN" sz="1200" b="1" dirty="0">
                <a:latin typeface="+mn-ea"/>
                <a:cs typeface="Times New Roman" panose="02020603050405020304" pitchFamily="18" charset="0"/>
              </a:rPr>
              <a:t>【</a:t>
            </a:r>
            <a:r>
              <a:rPr lang="zh-CN" altLang="en-US" sz="1200" b="1" dirty="0">
                <a:latin typeface="+mn-ea"/>
                <a:cs typeface="Times New Roman" panose="02020603050405020304" pitchFamily="18" charset="0"/>
              </a:rPr>
              <a:t>总结与展望</a:t>
            </a:r>
            <a:r>
              <a:rPr lang="zh-CN" altLang="zh-CN" sz="1200" b="1" dirty="0">
                <a:latin typeface="+mn-ea"/>
                <a:cs typeface="Times New Roman" panose="02020603050405020304" pitchFamily="18" charset="0"/>
              </a:rPr>
              <a:t>】</a:t>
            </a:r>
            <a:r>
              <a:rPr lang="zh-CN" altLang="en-US" sz="1200" b="1" dirty="0">
                <a:latin typeface="+mn-ea"/>
                <a:cs typeface="Times New Roman" panose="02020603050405020304" pitchFamily="18" charset="0"/>
              </a:rPr>
              <a:t>栏目</a:t>
            </a:r>
            <a:r>
              <a:rPr lang="zh-CN" altLang="zh-CN" sz="1200" b="1" dirty="0">
                <a:latin typeface="+mn-ea"/>
                <a:cs typeface="Times New Roman" panose="02020603050405020304" pitchFamily="18" charset="0"/>
              </a:rPr>
              <a:t>中，</a:t>
            </a:r>
            <a:r>
              <a:rPr lang="zh-CN" altLang="en-US" sz="1200" b="1" dirty="0">
                <a:latin typeface="+mn-ea"/>
                <a:cs typeface="Times New Roman" panose="02020603050405020304" pitchFamily="18" charset="0"/>
              </a:rPr>
              <a:t>直接写正文，</a:t>
            </a:r>
            <a:r>
              <a:rPr lang="zh-CN" altLang="en-US" sz="1200" b="1" dirty="0">
                <a:solidFill>
                  <a:srgbClr val="C00000"/>
                </a:solidFill>
                <a:latin typeface="+mn-ea"/>
                <a:cs typeface="Times New Roman" panose="02020603050405020304" pitchFamily="18" charset="0"/>
              </a:rPr>
              <a:t>无需填写尊敬的</a:t>
            </a:r>
            <a:r>
              <a:rPr lang="en-US" altLang="zh-CN" sz="1200" b="1" dirty="0">
                <a:solidFill>
                  <a:srgbClr val="C00000"/>
                </a:solidFill>
                <a:latin typeface="+mn-ea"/>
                <a:cs typeface="Times New Roman" panose="02020603050405020304" pitchFamily="18" charset="0"/>
              </a:rPr>
              <a:t>xxx</a:t>
            </a:r>
            <a:r>
              <a:rPr lang="zh-CN" altLang="en-US" sz="1200" b="1" dirty="0">
                <a:latin typeface="+mn-ea"/>
                <a:cs typeface="Times New Roman" panose="02020603050405020304" pitchFamily="18" charset="0"/>
              </a:rPr>
              <a:t>，系统会自动打印</a:t>
            </a:r>
            <a:endParaRPr lang="zh-CN" altLang="zh-CN" sz="1200" b="1" dirty="0">
              <a:latin typeface="+mn-ea"/>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a:stretch>
            <a:fillRect/>
          </a:stretch>
        </p:blipFill>
        <p:spPr>
          <a:xfrm>
            <a:off x="2076879" y="2943378"/>
            <a:ext cx="7060730" cy="568650"/>
          </a:xfrm>
          <a:prstGeom prst="rect">
            <a:avLst/>
          </a:prstGeom>
        </p:spPr>
      </p:pic>
      <p:sp>
        <p:nvSpPr>
          <p:cNvPr id="4" name="文本占位符 3"/>
          <p:cNvSpPr>
            <a:spLocks noGrp="1"/>
          </p:cNvSpPr>
          <p:nvPr>
            <p:ph type="body" sz="quarter" idx="14"/>
          </p:nvPr>
        </p:nvSpPr>
        <p:spPr/>
        <p:txBody>
          <a:bodyPr/>
          <a:lstStyle/>
          <a:p>
            <a:r>
              <a:rPr lang="zh-CN" altLang="en-US" dirty="0"/>
              <a:t>线上申请指南</a:t>
            </a:r>
            <a:r>
              <a:rPr lang="en-US" altLang="zh-CN" dirty="0"/>
              <a:t>——</a:t>
            </a:r>
            <a:r>
              <a:rPr lang="zh-CN" altLang="en-US" dirty="0"/>
              <a:t>年度</a:t>
            </a:r>
            <a:r>
              <a:rPr lang="zh-CN" altLang="zh-CN" dirty="0"/>
              <a:t>个人总结</a:t>
            </a:r>
          </a:p>
        </p:txBody>
      </p:sp>
      <p:sp>
        <p:nvSpPr>
          <p:cNvPr id="11" name="Rectangle 15"/>
          <p:cNvSpPr>
            <a:spLocks noChangeArrowheads="1"/>
          </p:cNvSpPr>
          <p:nvPr/>
        </p:nvSpPr>
        <p:spPr bwMode="auto">
          <a:xfrm>
            <a:off x="221691" y="906636"/>
            <a:ext cx="11748618"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pPr eaLnBrk="0" fontAlgn="base" hangingPunct="0">
              <a:spcBef>
                <a:spcPct val="0"/>
              </a:spcBef>
              <a:spcAft>
                <a:spcPct val="0"/>
              </a:spcAft>
              <a:buFontTx/>
              <a:buChar char="•"/>
            </a:pPr>
            <a:r>
              <a:rPr lang="en-US" altLang="zh-CN" sz="1400" b="1" dirty="0">
                <a:latin typeface="+mn-ea"/>
                <a:cs typeface="Times New Roman" panose="02020603050405020304" pitchFamily="18" charset="0"/>
              </a:rPr>
              <a:t>4. </a:t>
            </a:r>
            <a:r>
              <a:rPr lang="zh-CN" altLang="en-US" sz="1400" b="1" dirty="0">
                <a:latin typeface="+mn-ea"/>
                <a:cs typeface="Times New Roman" panose="02020603050405020304" pitchFamily="18" charset="0"/>
              </a:rPr>
              <a:t>提交后，登陆</a:t>
            </a:r>
            <a:r>
              <a:rPr lang="en-US" altLang="zh-CN" sz="1400" b="1" dirty="0">
                <a:latin typeface="+mn-ea"/>
                <a:cs typeface="Times New Roman" panose="02020603050405020304" pitchFamily="18" charset="0"/>
              </a:rPr>
              <a:t>【</a:t>
            </a:r>
            <a:r>
              <a:rPr lang="zh-CN" altLang="en-US" sz="1400" b="1" dirty="0">
                <a:latin typeface="+mn-ea"/>
                <a:cs typeface="Times New Roman" panose="02020603050405020304" pitchFamily="18" charset="0"/>
              </a:rPr>
              <a:t>我的数字交大</a:t>
            </a:r>
            <a:r>
              <a:rPr lang="en-US" altLang="zh-CN" sz="1400" b="1" dirty="0">
                <a:latin typeface="+mn-ea"/>
                <a:cs typeface="Times New Roman" panose="02020603050405020304" pitchFamily="18" charset="0"/>
              </a:rPr>
              <a:t>】</a:t>
            </a:r>
            <a:r>
              <a:rPr lang="zh-CN" altLang="en-US" sz="1400" b="1" dirty="0">
                <a:latin typeface="+mn-ea"/>
                <a:cs typeface="Times New Roman" panose="02020603050405020304" pitchFamily="18" charset="0"/>
              </a:rPr>
              <a:t>，在</a:t>
            </a:r>
            <a:r>
              <a:rPr lang="en-US" altLang="zh-CN" sz="1400" b="1" dirty="0">
                <a:latin typeface="+mn-ea"/>
                <a:cs typeface="Times New Roman" panose="02020603050405020304" pitchFamily="18" charset="0"/>
              </a:rPr>
              <a:t>【</a:t>
            </a:r>
            <a:r>
              <a:rPr lang="zh-CN" altLang="en-US" sz="1400" b="1" dirty="0">
                <a:latin typeface="+mn-ea"/>
                <a:cs typeface="Times New Roman" panose="02020603050405020304" pitchFamily="18" charset="0"/>
              </a:rPr>
              <a:t>已办事项</a:t>
            </a:r>
            <a:r>
              <a:rPr lang="en-US" altLang="zh-CN" sz="1400" b="1" dirty="0">
                <a:latin typeface="+mn-ea"/>
                <a:cs typeface="Times New Roman" panose="02020603050405020304" pitchFamily="18" charset="0"/>
              </a:rPr>
              <a:t>】</a:t>
            </a:r>
            <a:r>
              <a:rPr lang="zh-CN" altLang="en-US" sz="1400" b="1" dirty="0">
                <a:latin typeface="+mn-ea"/>
                <a:cs typeface="Times New Roman" panose="02020603050405020304" pitchFamily="18" charset="0"/>
              </a:rPr>
              <a:t>中查看审核进度及打印。</a:t>
            </a:r>
            <a:endParaRPr lang="en-US" altLang="zh-CN" sz="1400" b="1" dirty="0">
              <a:latin typeface="+mn-ea"/>
              <a:cs typeface="Times New Roman" panose="02020603050405020304" pitchFamily="18" charset="0"/>
            </a:endParaRPr>
          </a:p>
          <a:p>
            <a:pPr eaLnBrk="0" fontAlgn="base" hangingPunct="0">
              <a:spcBef>
                <a:spcPct val="0"/>
              </a:spcBef>
              <a:spcAft>
                <a:spcPct val="0"/>
              </a:spcAft>
            </a:pPr>
            <a:r>
              <a:rPr lang="zh-CN" altLang="en-US" sz="1400" b="1" dirty="0">
                <a:solidFill>
                  <a:srgbClr val="C00000"/>
                </a:solidFill>
                <a:latin typeface="+mn-ea"/>
                <a:cs typeface="Times New Roman" panose="02020603050405020304" pitchFamily="18" charset="0"/>
              </a:rPr>
              <a:t>获得本年度跟踪续评的同学，需打印提交“个人年度总结”纸质表格至学院！</a:t>
            </a:r>
            <a:endParaRPr lang="en-US" altLang="zh-CN" sz="1400" b="1" dirty="0">
              <a:latin typeface="+mn-ea"/>
              <a:cs typeface="Times New Roman" panose="02020603050405020304" pitchFamily="18" charset="0"/>
            </a:endParaRPr>
          </a:p>
          <a:p>
            <a:pPr eaLnBrk="0" fontAlgn="base" hangingPunct="0">
              <a:spcBef>
                <a:spcPct val="0"/>
              </a:spcBef>
              <a:spcAft>
                <a:spcPct val="0"/>
              </a:spcAft>
            </a:pPr>
            <a:endParaRPr lang="en-US" altLang="zh-CN" sz="1400" b="1" dirty="0">
              <a:latin typeface="+mn-ea"/>
              <a:cs typeface="Times New Roman" panose="02020603050405020304" pitchFamily="18" charset="0"/>
            </a:endParaRPr>
          </a:p>
        </p:txBody>
      </p:sp>
      <p:sp>
        <p:nvSpPr>
          <p:cNvPr id="2" name="Rectangle 4"/>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3" name="Rectangle 5"/>
          <p:cNvSpPr>
            <a:spLocks noChangeArrowheads="1"/>
          </p:cNvSpPr>
          <p:nvPr/>
        </p:nvSpPr>
        <p:spPr bwMode="auto">
          <a:xfrm>
            <a:off x="228600" y="7080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5" name="Rectangle 6"/>
          <p:cNvSpPr>
            <a:spLocks noChangeArrowheads="1"/>
          </p:cNvSpPr>
          <p:nvPr/>
        </p:nvSpPr>
        <p:spPr bwMode="auto">
          <a:xfrm>
            <a:off x="1851582" y="4144601"/>
            <a:ext cx="508378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pPr marL="285750" indent="-285750" eaLnBrk="0" fontAlgn="base" hangingPunct="0">
              <a:spcBef>
                <a:spcPct val="0"/>
              </a:spcBef>
              <a:spcAft>
                <a:spcPct val="0"/>
              </a:spcAft>
              <a:buFont typeface="Arial" panose="020B0604020202020204" pitchFamily="34" charset="0"/>
              <a:buChar char="•"/>
            </a:pPr>
            <a:r>
              <a:rPr lang="zh-CN" altLang="zh-CN" sz="1400" b="1" dirty="0">
                <a:latin typeface="+mn-ea"/>
                <a:cs typeface="Times New Roman" panose="02020603050405020304" pitchFamily="18" charset="0"/>
              </a:rPr>
              <a:t>点击右上角下载按钮，下载</a:t>
            </a:r>
            <a:r>
              <a:rPr lang="en-US" altLang="zh-CN" sz="1400" b="1" dirty="0">
                <a:latin typeface="+mn-ea"/>
                <a:cs typeface="Times New Roman" panose="02020603050405020304" pitchFamily="18" charset="0"/>
              </a:rPr>
              <a:t>PDF</a:t>
            </a:r>
            <a:r>
              <a:rPr lang="zh-CN" altLang="en-US" sz="1400" b="1" dirty="0">
                <a:latin typeface="+mn-ea"/>
                <a:cs typeface="Times New Roman" panose="02020603050405020304" pitchFamily="18" charset="0"/>
              </a:rPr>
              <a:t>文件打印后提交到学院。</a:t>
            </a:r>
          </a:p>
        </p:txBody>
      </p:sp>
      <p:sp>
        <p:nvSpPr>
          <p:cNvPr id="8" name="Rectangle 7"/>
          <p:cNvSpPr>
            <a:spLocks noChangeArrowheads="1"/>
          </p:cNvSpPr>
          <p:nvPr/>
        </p:nvSpPr>
        <p:spPr bwMode="auto">
          <a:xfrm>
            <a:off x="228600" y="384016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grpSp>
        <p:nvGrpSpPr>
          <p:cNvPr id="15" name="组合 14"/>
          <p:cNvGrpSpPr/>
          <p:nvPr/>
        </p:nvGrpSpPr>
        <p:grpSpPr>
          <a:xfrm>
            <a:off x="10870047" y="5057475"/>
            <a:ext cx="1188823" cy="980860"/>
            <a:chOff x="10870047" y="5057475"/>
            <a:chExt cx="1188823" cy="980860"/>
          </a:xfrm>
        </p:grpSpPr>
        <p:pic>
          <p:nvPicPr>
            <p:cNvPr id="16" name="图片 15">
              <a:hlinkClick r:id="rId4" action="ppaction://hlinksldjump"/>
            </p:cNvPr>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0870047" y="5057475"/>
              <a:ext cx="1188823" cy="725487"/>
            </a:xfrm>
            <a:prstGeom prst="rect">
              <a:avLst/>
            </a:prstGeom>
          </p:spPr>
        </p:pic>
        <p:sp>
          <p:nvSpPr>
            <p:cNvPr id="17" name="文本框 16"/>
            <p:cNvSpPr txBox="1"/>
            <p:nvPr/>
          </p:nvSpPr>
          <p:spPr>
            <a:xfrm>
              <a:off x="11089996" y="5776725"/>
              <a:ext cx="748923" cy="261610"/>
            </a:xfrm>
            <a:prstGeom prst="rect">
              <a:avLst/>
            </a:prstGeom>
            <a:noFill/>
          </p:spPr>
          <p:txBody>
            <a:bodyPr wrap="none" rtlCol="0">
              <a:spAutoFit/>
            </a:bodyPr>
            <a:lstStyle/>
            <a:p>
              <a:r>
                <a:rPr lang="zh-CN" altLang="en-US" sz="1100" b="1" dirty="0">
                  <a:solidFill>
                    <a:srgbClr val="D18282"/>
                  </a:solidFill>
                </a:rPr>
                <a:t>返回流程</a:t>
              </a:r>
            </a:p>
          </p:txBody>
        </p:sp>
      </p:grpSp>
      <p:sp>
        <p:nvSpPr>
          <p:cNvPr id="10" name="矩形 9"/>
          <p:cNvSpPr/>
          <p:nvPr/>
        </p:nvSpPr>
        <p:spPr>
          <a:xfrm>
            <a:off x="1075351" y="3589315"/>
            <a:ext cx="902811" cy="307777"/>
          </a:xfrm>
          <a:prstGeom prst="rect">
            <a:avLst/>
          </a:prstGeom>
        </p:spPr>
        <p:txBody>
          <a:bodyPr wrap="none">
            <a:spAutoFit/>
          </a:bodyPr>
          <a:lstStyle/>
          <a:p>
            <a:r>
              <a:rPr lang="zh-CN" altLang="en-US" sz="1400" b="1" dirty="0">
                <a:solidFill>
                  <a:srgbClr val="C00000"/>
                </a:solidFill>
                <a:latin typeface="+mn-ea"/>
                <a:cs typeface="Times New Roman" panose="02020603050405020304" pitchFamily="18" charset="0"/>
              </a:rPr>
              <a:t>显示通过</a:t>
            </a:r>
            <a:endParaRPr lang="zh-CN" altLang="en-US" sz="1400" dirty="0">
              <a:solidFill>
                <a:srgbClr val="C00000"/>
              </a:solidFill>
            </a:endParaRPr>
          </a:p>
        </p:txBody>
      </p:sp>
      <p:cxnSp>
        <p:nvCxnSpPr>
          <p:cNvPr id="13" name="直接箭头连接符 12"/>
          <p:cNvCxnSpPr/>
          <p:nvPr/>
        </p:nvCxnSpPr>
        <p:spPr>
          <a:xfrm flipV="1">
            <a:off x="1757515" y="3379691"/>
            <a:ext cx="225539" cy="26467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pic>
        <p:nvPicPr>
          <p:cNvPr id="7" name="图片 6"/>
          <p:cNvPicPr>
            <a:picLocks noChangeAspect="1"/>
          </p:cNvPicPr>
          <p:nvPr/>
        </p:nvPicPr>
        <p:blipFill>
          <a:blip r:embed="rId6"/>
          <a:stretch>
            <a:fillRect/>
          </a:stretch>
        </p:blipFill>
        <p:spPr>
          <a:xfrm>
            <a:off x="1851583" y="4548221"/>
            <a:ext cx="7082291" cy="1467232"/>
          </a:xfrm>
          <a:prstGeom prst="rect">
            <a:avLst/>
          </a:prstGeom>
        </p:spPr>
      </p:pic>
      <p:pic>
        <p:nvPicPr>
          <p:cNvPr id="20" name="图片 19"/>
          <p:cNvPicPr>
            <a:picLocks noChangeAspect="1"/>
          </p:cNvPicPr>
          <p:nvPr/>
        </p:nvPicPr>
        <p:blipFill>
          <a:blip r:embed="rId7"/>
          <a:stretch>
            <a:fillRect/>
          </a:stretch>
        </p:blipFill>
        <p:spPr>
          <a:xfrm>
            <a:off x="2568066" y="1973361"/>
            <a:ext cx="5828754" cy="879899"/>
          </a:xfrm>
          <a:prstGeom prst="rect">
            <a:avLst/>
          </a:prstGeom>
        </p:spPr>
      </p:pic>
      <p:cxnSp>
        <p:nvCxnSpPr>
          <p:cNvPr id="23" name="直接箭头连接符 22"/>
          <p:cNvCxnSpPr/>
          <p:nvPr/>
        </p:nvCxnSpPr>
        <p:spPr>
          <a:xfrm flipH="1">
            <a:off x="8396821" y="2413310"/>
            <a:ext cx="740788" cy="259275"/>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9137609" y="2305031"/>
            <a:ext cx="902811" cy="307777"/>
          </a:xfrm>
          <a:prstGeom prst="rect">
            <a:avLst/>
          </a:prstGeom>
        </p:spPr>
        <p:txBody>
          <a:bodyPr wrap="none">
            <a:spAutoFit/>
          </a:bodyPr>
          <a:lstStyle/>
          <a:p>
            <a:r>
              <a:rPr lang="zh-CN" altLang="en-US" sz="1400" b="1" dirty="0">
                <a:solidFill>
                  <a:srgbClr val="C00000"/>
                </a:solidFill>
                <a:latin typeface="+mn-ea"/>
                <a:cs typeface="Times New Roman" panose="02020603050405020304" pitchFamily="18" charset="0"/>
              </a:rPr>
              <a:t>已办事项</a:t>
            </a:r>
            <a:endParaRPr lang="zh-CN" altLang="en-US" sz="1400" dirty="0">
              <a:solidFill>
                <a:srgbClr val="C00000"/>
              </a:solidFill>
            </a:endParaRPr>
          </a:p>
        </p:txBody>
      </p:sp>
      <p:sp>
        <p:nvSpPr>
          <p:cNvPr id="27" name="矩形 26"/>
          <p:cNvSpPr/>
          <p:nvPr/>
        </p:nvSpPr>
        <p:spPr>
          <a:xfrm>
            <a:off x="9430182" y="3478133"/>
            <a:ext cx="902811" cy="307777"/>
          </a:xfrm>
          <a:prstGeom prst="rect">
            <a:avLst/>
          </a:prstGeom>
        </p:spPr>
        <p:txBody>
          <a:bodyPr wrap="none">
            <a:spAutoFit/>
          </a:bodyPr>
          <a:lstStyle/>
          <a:p>
            <a:r>
              <a:rPr lang="zh-CN" altLang="en-US" sz="1400" b="1" dirty="0">
                <a:solidFill>
                  <a:srgbClr val="C00000"/>
                </a:solidFill>
                <a:latin typeface="+mn-ea"/>
                <a:cs typeface="Times New Roman" panose="02020603050405020304" pitchFamily="18" charset="0"/>
              </a:rPr>
              <a:t>点击查看</a:t>
            </a:r>
            <a:endParaRPr lang="zh-CN" altLang="en-US" sz="1400" dirty="0">
              <a:solidFill>
                <a:srgbClr val="C00000"/>
              </a:solidFill>
            </a:endParaRPr>
          </a:p>
        </p:txBody>
      </p:sp>
      <p:cxnSp>
        <p:nvCxnSpPr>
          <p:cNvPr id="28" name="直接箭头连接符 27"/>
          <p:cNvCxnSpPr>
            <a:stCxn id="27" idx="1"/>
          </p:cNvCxnSpPr>
          <p:nvPr/>
        </p:nvCxnSpPr>
        <p:spPr>
          <a:xfrm flipH="1" flipV="1">
            <a:off x="9026561" y="3355033"/>
            <a:ext cx="403621" cy="276989"/>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8150101" y="5856651"/>
            <a:ext cx="902811" cy="307777"/>
          </a:xfrm>
          <a:prstGeom prst="rect">
            <a:avLst/>
          </a:prstGeom>
        </p:spPr>
        <p:txBody>
          <a:bodyPr wrap="none">
            <a:spAutoFit/>
          </a:bodyPr>
          <a:lstStyle/>
          <a:p>
            <a:r>
              <a:rPr lang="zh-CN" altLang="en-US" sz="1400" b="1" dirty="0">
                <a:solidFill>
                  <a:srgbClr val="C00000"/>
                </a:solidFill>
                <a:latin typeface="+mn-ea"/>
                <a:cs typeface="Times New Roman" panose="02020603050405020304" pitchFamily="18" charset="0"/>
              </a:rPr>
              <a:t>下载按钮</a:t>
            </a:r>
            <a:endParaRPr lang="zh-CN" altLang="en-US" sz="1400" dirty="0">
              <a:solidFill>
                <a:srgbClr val="C00000"/>
              </a:solidFill>
            </a:endParaRPr>
          </a:p>
        </p:txBody>
      </p:sp>
      <p:sp>
        <p:nvSpPr>
          <p:cNvPr id="30" name="iconfont-11899-5651573"/>
          <p:cNvSpPr>
            <a:spLocks noChangeAspect="1"/>
          </p:cNvSpPr>
          <p:nvPr/>
        </p:nvSpPr>
        <p:spPr bwMode="auto">
          <a:xfrm>
            <a:off x="8103506" y="5357620"/>
            <a:ext cx="609685" cy="419105"/>
          </a:xfrm>
          <a:custGeom>
            <a:avLst/>
            <a:gdLst>
              <a:gd name="T0" fmla="*/ 8386 w 10375"/>
              <a:gd name="T1" fmla="*/ 2675 h 7133"/>
              <a:gd name="T2" fmla="*/ 5188 w 10375"/>
              <a:gd name="T3" fmla="*/ 0 h 7133"/>
              <a:gd name="T4" fmla="*/ 2335 w 10375"/>
              <a:gd name="T5" fmla="*/ 1784 h 7133"/>
              <a:gd name="T6" fmla="*/ 0 w 10375"/>
              <a:gd name="T7" fmla="*/ 4459 h 7133"/>
              <a:gd name="T8" fmla="*/ 2594 w 10375"/>
              <a:gd name="T9" fmla="*/ 7133 h 7133"/>
              <a:gd name="T10" fmla="*/ 8213 w 10375"/>
              <a:gd name="T11" fmla="*/ 7133 h 7133"/>
              <a:gd name="T12" fmla="*/ 10374 w 10375"/>
              <a:gd name="T13" fmla="*/ 4904 h 7133"/>
              <a:gd name="T14" fmla="*/ 8386 w 10375"/>
              <a:gd name="T15" fmla="*/ 2675 h 7133"/>
              <a:gd name="T16" fmla="*/ 4322 w 10375"/>
              <a:gd name="T17" fmla="*/ 3567 h 7133"/>
              <a:gd name="T18" fmla="*/ 4322 w 10375"/>
              <a:gd name="T19" fmla="*/ 1945 h 7133"/>
              <a:gd name="T20" fmla="*/ 4485 w 10375"/>
              <a:gd name="T21" fmla="*/ 1783 h 7133"/>
              <a:gd name="T22" fmla="*/ 5890 w 10375"/>
              <a:gd name="T23" fmla="*/ 1783 h 7133"/>
              <a:gd name="T24" fmla="*/ 6052 w 10375"/>
              <a:gd name="T25" fmla="*/ 1945 h 7133"/>
              <a:gd name="T26" fmla="*/ 6052 w 10375"/>
              <a:gd name="T27" fmla="*/ 3567 h 7133"/>
              <a:gd name="T28" fmla="*/ 6966 w 10375"/>
              <a:gd name="T29" fmla="*/ 3567 h 7133"/>
              <a:gd name="T30" fmla="*/ 7082 w 10375"/>
              <a:gd name="T31" fmla="*/ 3841 h 7133"/>
              <a:gd name="T32" fmla="*/ 5304 w 10375"/>
              <a:gd name="T33" fmla="*/ 5675 h 7133"/>
              <a:gd name="T34" fmla="*/ 5071 w 10375"/>
              <a:gd name="T35" fmla="*/ 5675 h 7133"/>
              <a:gd name="T36" fmla="*/ 3293 w 10375"/>
              <a:gd name="T37" fmla="*/ 3841 h 7133"/>
              <a:gd name="T38" fmla="*/ 3409 w 10375"/>
              <a:gd name="T39" fmla="*/ 3566 h 7133"/>
              <a:gd name="T40" fmla="*/ 4322 w 10375"/>
              <a:gd name="T41" fmla="*/ 3567 h 7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75" h="7133">
                <a:moveTo>
                  <a:pt x="8386" y="2675"/>
                </a:moveTo>
                <a:cubicBezTo>
                  <a:pt x="8084" y="1159"/>
                  <a:pt x="6786" y="0"/>
                  <a:pt x="5188" y="0"/>
                </a:cubicBezTo>
                <a:cubicBezTo>
                  <a:pt x="3934" y="0"/>
                  <a:pt x="2854" y="714"/>
                  <a:pt x="2335" y="1784"/>
                </a:cubicBezTo>
                <a:cubicBezTo>
                  <a:pt x="994" y="1963"/>
                  <a:pt x="0" y="3077"/>
                  <a:pt x="0" y="4459"/>
                </a:cubicBezTo>
                <a:cubicBezTo>
                  <a:pt x="0" y="5930"/>
                  <a:pt x="1168" y="7133"/>
                  <a:pt x="2594" y="7133"/>
                </a:cubicBezTo>
                <a:lnTo>
                  <a:pt x="8213" y="7133"/>
                </a:lnTo>
                <a:cubicBezTo>
                  <a:pt x="9423" y="7133"/>
                  <a:pt x="10374" y="6152"/>
                  <a:pt x="10374" y="4904"/>
                </a:cubicBezTo>
                <a:cubicBezTo>
                  <a:pt x="10375" y="3745"/>
                  <a:pt x="9468" y="2764"/>
                  <a:pt x="8386" y="2675"/>
                </a:cubicBezTo>
                <a:close/>
                <a:moveTo>
                  <a:pt x="4322" y="3567"/>
                </a:moveTo>
                <a:lnTo>
                  <a:pt x="4322" y="1945"/>
                </a:lnTo>
                <a:cubicBezTo>
                  <a:pt x="4322" y="1855"/>
                  <a:pt x="4395" y="1783"/>
                  <a:pt x="4485" y="1783"/>
                </a:cubicBezTo>
                <a:lnTo>
                  <a:pt x="5890" y="1783"/>
                </a:lnTo>
                <a:cubicBezTo>
                  <a:pt x="5980" y="1783"/>
                  <a:pt x="6052" y="1855"/>
                  <a:pt x="6052" y="1945"/>
                </a:cubicBezTo>
                <a:lnTo>
                  <a:pt x="6052" y="3567"/>
                </a:lnTo>
                <a:lnTo>
                  <a:pt x="6966" y="3567"/>
                </a:lnTo>
                <a:cubicBezTo>
                  <a:pt x="7110" y="3567"/>
                  <a:pt x="7182" y="3739"/>
                  <a:pt x="7082" y="3841"/>
                </a:cubicBezTo>
                <a:lnTo>
                  <a:pt x="5304" y="5675"/>
                </a:lnTo>
                <a:cubicBezTo>
                  <a:pt x="5240" y="5742"/>
                  <a:pt x="5135" y="5742"/>
                  <a:pt x="5071" y="5675"/>
                </a:cubicBezTo>
                <a:lnTo>
                  <a:pt x="3293" y="3841"/>
                </a:lnTo>
                <a:cubicBezTo>
                  <a:pt x="3193" y="3739"/>
                  <a:pt x="3266" y="3566"/>
                  <a:pt x="3409" y="3566"/>
                </a:cubicBezTo>
                <a:lnTo>
                  <a:pt x="4322" y="3567"/>
                </a:lnTo>
                <a:close/>
              </a:path>
            </a:pathLst>
          </a:custGeom>
          <a:solidFill>
            <a:schemeClr val="accent1"/>
          </a:solidFill>
          <a:ln>
            <a:noFill/>
          </a:ln>
        </p:spPr>
      </p:sp>
      <p:sp>
        <p:nvSpPr>
          <p:cNvPr id="9" name="椭圆 8"/>
          <p:cNvSpPr/>
          <p:nvPr/>
        </p:nvSpPr>
        <p:spPr>
          <a:xfrm>
            <a:off x="6609205" y="2318915"/>
            <a:ext cx="1787615" cy="685346"/>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6428977" y="3079152"/>
            <a:ext cx="2612036" cy="51016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638995" y="1657701"/>
            <a:ext cx="6096000" cy="307777"/>
          </a:xfrm>
          <a:prstGeom prst="rect">
            <a:avLst/>
          </a:prstGeom>
        </p:spPr>
        <p:txBody>
          <a:bodyPr>
            <a:spAutoFit/>
          </a:bodyPr>
          <a:lstStyle/>
          <a:p>
            <a:pPr marL="285750" indent="-285750" eaLnBrk="0" fontAlgn="base" hangingPunct="0">
              <a:spcBef>
                <a:spcPct val="0"/>
              </a:spcBef>
              <a:spcAft>
                <a:spcPct val="0"/>
              </a:spcAft>
              <a:buFont typeface="Arial" panose="020B0604020202020204" pitchFamily="34" charset="0"/>
              <a:buChar char="•"/>
            </a:pPr>
            <a:r>
              <a:rPr lang="zh-CN" altLang="en-US" sz="1400" b="1" dirty="0">
                <a:latin typeface="+mn-ea"/>
                <a:cs typeface="Times New Roman" panose="02020603050405020304" pitchFamily="18" charset="0"/>
              </a:rPr>
              <a:t>待申请显示通过后，选择</a:t>
            </a:r>
            <a:r>
              <a:rPr lang="en-US" altLang="zh-CN" sz="1400" b="1" dirty="0">
                <a:latin typeface="+mn-ea"/>
                <a:cs typeface="Times New Roman" panose="02020603050405020304" pitchFamily="18" charset="0"/>
              </a:rPr>
              <a:t>【</a:t>
            </a:r>
            <a:r>
              <a:rPr lang="zh-CN" altLang="en-US" sz="1400" b="1" dirty="0">
                <a:latin typeface="+mn-ea"/>
                <a:cs typeface="Times New Roman" panose="02020603050405020304" pitchFamily="18" charset="0"/>
              </a:rPr>
              <a:t>查看</a:t>
            </a:r>
            <a:r>
              <a:rPr lang="en-US" altLang="zh-CN" sz="1400" b="1" dirty="0">
                <a:latin typeface="+mn-ea"/>
                <a:cs typeface="Times New Roman" panose="02020603050405020304" pitchFamily="18" charset="0"/>
              </a:rPr>
              <a:t>】</a:t>
            </a:r>
            <a:r>
              <a:rPr lang="zh-CN" altLang="en-US" sz="1400" b="1" dirty="0">
                <a:latin typeface="+mn-ea"/>
                <a:cs typeface="Times New Roman" panose="02020603050405020304" pitchFamily="18" charset="0"/>
              </a:rPr>
              <a:t>进入，点击最下方</a:t>
            </a:r>
            <a:r>
              <a:rPr lang="en-US" altLang="zh-CN" sz="1400" b="1" dirty="0">
                <a:latin typeface="+mn-ea"/>
                <a:cs typeface="Times New Roman" panose="02020603050405020304" pitchFamily="18" charset="0"/>
              </a:rPr>
              <a:t>【</a:t>
            </a:r>
            <a:r>
              <a:rPr lang="zh-CN" altLang="en-US" sz="1400" b="1" dirty="0">
                <a:latin typeface="+mn-ea"/>
                <a:cs typeface="Times New Roman" panose="02020603050405020304" pitchFamily="18" charset="0"/>
              </a:rPr>
              <a:t>申请人填写</a:t>
            </a:r>
            <a:r>
              <a:rPr lang="en-US" altLang="zh-CN" sz="1400" b="1" dirty="0">
                <a:latin typeface="+mn-ea"/>
                <a:cs typeface="Times New Roman" panose="02020603050405020304" pitchFamily="18" charset="0"/>
              </a:rPr>
              <a:t>】</a:t>
            </a:r>
            <a:r>
              <a:rPr lang="zh-CN" altLang="en-US" sz="1400" b="1" dirty="0">
                <a:latin typeface="+mn-ea"/>
                <a:cs typeface="Times New Roman" panose="02020603050405020304" pitchFamily="18" charset="0"/>
              </a:rPr>
              <a:t>；</a:t>
            </a:r>
            <a:endParaRPr lang="zh-CN" altLang="zh-CN" sz="1400" b="1" dirty="0">
              <a:latin typeface="+mn-ea"/>
              <a:cs typeface="Times New Roman" panose="02020603050405020304" pitchFamily="18" charset="0"/>
            </a:endParaRPr>
          </a:p>
        </p:txBody>
      </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1"/>
          <p:cNvSpPr txBox="1">
            <a:spLocks noChangeArrowheads="1"/>
          </p:cNvSpPr>
          <p:nvPr/>
        </p:nvSpPr>
        <p:spPr bwMode="auto">
          <a:xfrm>
            <a:off x="2453540" y="2440653"/>
            <a:ext cx="8157028" cy="988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lvl="0" algn="ctr" eaLnBrk="0" fontAlgn="base" hangingPunct="0">
              <a:lnSpc>
                <a:spcPct val="150000"/>
              </a:lnSpc>
              <a:spcBef>
                <a:spcPct val="0"/>
              </a:spcBef>
              <a:spcAft>
                <a:spcPct val="0"/>
              </a:spcAft>
              <a:defRPr/>
            </a:pPr>
            <a:r>
              <a:rPr lang="zh-CN" altLang="en-US" sz="4400" b="1" dirty="0">
                <a:solidFill>
                  <a:srgbClr val="C00000"/>
                </a:solidFill>
                <a:latin typeface="微软雅黑" panose="020B0503020204020204" pitchFamily="34" charset="-122"/>
              </a:rPr>
              <a:t>助学金申请线上操作指南</a:t>
            </a:r>
            <a:endParaRPr kumimoji="0" lang="zh-CN" altLang="en-US" sz="4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9" name="文本框 8"/>
          <p:cNvSpPr txBox="1"/>
          <p:nvPr/>
        </p:nvSpPr>
        <p:spPr>
          <a:xfrm>
            <a:off x="2219443" y="2349943"/>
            <a:ext cx="1031131" cy="1323439"/>
          </a:xfrm>
          <a:prstGeom prst="rect">
            <a:avLst/>
          </a:prstGeom>
          <a:noFill/>
        </p:spPr>
        <p:txBody>
          <a:bodyPr wrap="square" rtlCol="0">
            <a:spAutoFit/>
          </a:bodyPr>
          <a:lstStyle/>
          <a:p>
            <a:pPr marL="0" marR="0" lvl="0" indent="0" algn="l" defTabSz="457200" rtl="0" eaLnBrk="0" fontAlgn="base" latinLnBrk="0" hangingPunct="0">
              <a:lnSpc>
                <a:spcPct val="100000"/>
              </a:lnSpc>
              <a:spcBef>
                <a:spcPct val="0"/>
              </a:spcBef>
              <a:spcAft>
                <a:spcPct val="0"/>
              </a:spcAft>
              <a:buClrTx/>
              <a:buSzTx/>
              <a:buFontTx/>
              <a:buNone/>
              <a:defRPr/>
            </a:pPr>
            <a:r>
              <a:rPr lang="en-US" altLang="zh-CN" sz="8000"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2</a:t>
            </a:r>
            <a:r>
              <a:rPr kumimoji="0" lang="en-US" altLang="zh-CN" sz="8000" b="1" i="0" u="none" strike="noStrike" kern="1200" cap="none" spc="0" normalizeH="0" baseline="0" noProof="0" dirty="0">
                <a:ln>
                  <a:noFill/>
                </a:ln>
                <a:solidFill>
                  <a:srgbClr val="C00000"/>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a:t>
            </a:r>
            <a:endParaRPr kumimoji="0" lang="zh-CN" altLang="en-US" sz="8000" b="1" i="0" u="none" strike="noStrike" kern="1200" cap="none" spc="0" normalizeH="0" baseline="0" noProof="0" dirty="0">
              <a:ln>
                <a:noFill/>
              </a:ln>
              <a:solidFill>
                <a:srgbClr val="C00000"/>
              </a:solidFill>
              <a:effectLst/>
              <a:uLnTx/>
              <a:uFillTx/>
              <a:latin typeface="Times New Roman" panose="02020603050405020304" pitchFamily="18" charset="0"/>
              <a:ea typeface="微软雅黑" panose="020B0503020204020204" pitchFamily="34" charset="-122"/>
              <a:cs typeface="Times New Roman" panose="02020603050405020304" pitchFamily="18" charset="0"/>
            </a:endParaRPr>
          </a:p>
        </p:txBody>
      </p:sp>
      <p:cxnSp>
        <p:nvCxnSpPr>
          <p:cNvPr id="10" name="直接连接符 9"/>
          <p:cNvCxnSpPr/>
          <p:nvPr/>
        </p:nvCxnSpPr>
        <p:spPr>
          <a:xfrm flipV="1">
            <a:off x="1956360" y="3683146"/>
            <a:ext cx="8769697" cy="1"/>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LIDE.ICON" val="#140735;#140735;#370613;"/>
</p:tagLst>
</file>

<file path=ppt/tags/tag2.xml><?xml version="1.0" encoding="utf-8"?>
<p:tagLst xmlns:a="http://schemas.openxmlformats.org/drawingml/2006/main" xmlns:r="http://schemas.openxmlformats.org/officeDocument/2006/relationships" xmlns:p="http://schemas.openxmlformats.org/presentationml/2006/main">
  <p:tag name="ISLIDE.ICON" val="#407117;"/>
</p:tagLst>
</file>

<file path=ppt/tags/tag3.xml><?xml version="1.0" encoding="utf-8"?>
<p:tagLst xmlns:a="http://schemas.openxmlformats.org/drawingml/2006/main" xmlns:r="http://schemas.openxmlformats.org/officeDocument/2006/relationships" xmlns:p="http://schemas.openxmlformats.org/presentationml/2006/main">
  <p:tag name="ISLIDE.ICON" val="#140735;#140735;#370613;"/>
</p:tagLst>
</file>

<file path=ppt/theme/theme1.xml><?xml version="1.0" encoding="utf-8"?>
<a:theme xmlns:a="http://schemas.openxmlformats.org/drawingml/2006/main" name="1_Office 主题​​">
  <a:themeElements>
    <a:clrScheme name="SJTU-2019">
      <a:dk1>
        <a:srgbClr val="000000"/>
      </a:dk1>
      <a:lt1>
        <a:srgbClr val="FFFFFF"/>
      </a:lt1>
      <a:dk2>
        <a:srgbClr val="1B1C21"/>
      </a:dk2>
      <a:lt2>
        <a:srgbClr val="DBDBDB"/>
      </a:lt2>
      <a:accent1>
        <a:srgbClr val="C8161E"/>
      </a:accent1>
      <a:accent2>
        <a:srgbClr val="44546A"/>
      </a:accent2>
      <a:accent3>
        <a:srgbClr val="1F4D78"/>
      </a:accent3>
      <a:accent4>
        <a:srgbClr val="ED7D31"/>
      </a:accent4>
      <a:accent5>
        <a:srgbClr val="FFC000"/>
      </a:accent5>
      <a:accent6>
        <a:srgbClr val="A5A5A5"/>
      </a:accent6>
      <a:hlink>
        <a:srgbClr val="196E7D"/>
      </a:hlink>
      <a:folHlink>
        <a:srgbClr val="BEBEBE"/>
      </a:folHlink>
    </a:clrScheme>
    <a:fontScheme name="外宣普适">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TotalTime>
  <Words>1655</Words>
  <Application>Microsoft Office PowerPoint</Application>
  <PresentationFormat>宽屏</PresentationFormat>
  <Paragraphs>160</Paragraphs>
  <Slides>15</Slides>
  <Notes>2</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15</vt:i4>
      </vt:variant>
    </vt:vector>
  </HeadingPairs>
  <TitlesOfParts>
    <vt:vector size="21" baseType="lpstr">
      <vt:lpstr>等线</vt:lpstr>
      <vt:lpstr>微软雅黑</vt:lpstr>
      <vt:lpstr>Arial</vt:lpstr>
      <vt:lpstr>Calibri</vt:lpstr>
      <vt:lpstr>Times New Roman</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胡 长俊</dc:creator>
  <cp:lastModifiedBy>程茵</cp:lastModifiedBy>
  <cp:revision>88</cp:revision>
  <dcterms:created xsi:type="dcterms:W3CDTF">2020-11-04T02:30:00Z</dcterms:created>
  <dcterms:modified xsi:type="dcterms:W3CDTF">2020-11-11T02:27:05Z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2052-11.1.0.10132</vt:lpwstr>
  </property>
</Properties>
</file>