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1028" r:id="rId2"/>
    <p:sldId id="273" r:id="rId3"/>
    <p:sldId id="1022" r:id="rId4"/>
    <p:sldId id="272" r:id="rId5"/>
    <p:sldId id="258" r:id="rId6"/>
    <p:sldId id="259" r:id="rId7"/>
    <p:sldId id="271" r:id="rId8"/>
    <p:sldId id="1023" r:id="rId9"/>
    <p:sldId id="276" r:id="rId10"/>
    <p:sldId id="260" r:id="rId11"/>
    <p:sldId id="261" r:id="rId12"/>
    <p:sldId id="262" r:id="rId13"/>
    <p:sldId id="1026" r:id="rId14"/>
    <p:sldId id="1024" r:id="rId15"/>
    <p:sldId id="279" r:id="rId16"/>
    <p:sldId id="1027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曹 蕾" initials="曹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FFFFFF"/>
    <a:srgbClr val="EF6F76"/>
    <a:srgbClr val="D18282"/>
    <a:srgbClr val="C81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132" y="5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5-18T11:19:56.418" idx="2">
    <p:pos x="4368" y="88"/>
    <p:text>待修改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7904B2-B657-4E47-A300-C4BBD8AFF063}" type="datetimeFigureOut">
              <a:rPr lang="zh-CN" altLang="en-US" smtClean="0"/>
              <a:t>2021/5/27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A890CB-9E7C-4097-990A-26D60DCE51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A890CB-9E7C-4097-990A-26D60DCE5179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AE08978-A697-49C9-9D7C-56FA114C875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AE08978-A697-49C9-9D7C-56FA114C875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包含 建筑物&#10;&#10;自动生成的说明"/>
          <p:cNvPicPr>
            <a:picLocks noChangeAspect="1"/>
          </p:cNvPicPr>
          <p:nvPr userDrawn="1"/>
        </p:nvPicPr>
        <p:blipFill>
          <a:blip r:embed="rId2">
            <a:alphaModFix amt="5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51177"/>
            <a:ext cx="2169174" cy="713098"/>
          </a:xfrm>
          <a:prstGeom prst="rect">
            <a:avLst/>
          </a:prstGeom>
        </p:spPr>
      </p:pic>
      <p:sp>
        <p:nvSpPr>
          <p:cNvPr id="22" name="标题 1"/>
          <p:cNvSpPr>
            <a:spLocks noGrp="1"/>
          </p:cNvSpPr>
          <p:nvPr>
            <p:ph type="title" hasCustomPrompt="1"/>
          </p:nvPr>
        </p:nvSpPr>
        <p:spPr>
          <a:xfrm>
            <a:off x="1069561" y="2016174"/>
            <a:ext cx="10052879" cy="106085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54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26" name="内容占位符 25"/>
          <p:cNvSpPr>
            <a:spLocks noGrp="1"/>
          </p:cNvSpPr>
          <p:nvPr>
            <p:ph sz="quarter" idx="10" hasCustomPrompt="1"/>
          </p:nvPr>
        </p:nvSpPr>
        <p:spPr>
          <a:xfrm>
            <a:off x="4644345" y="5196924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accent2"/>
                </a:solidFill>
              </a:defRPr>
            </a:lvl1pPr>
          </a:lstStyle>
          <a:p>
            <a:pPr lvl="0"/>
            <a:fld id="{DE506FFD-8B27-444A-964F-E64D0BB3DAF0}" type="datetime2">
              <a:rPr lang="zh-CN" altLang="en-US" smtClean="0"/>
              <a:t>​</a:t>
            </a:fld>
            <a:endParaRPr lang="zh-CN" altLang="en-US" dirty="0"/>
          </a:p>
        </p:txBody>
      </p:sp>
      <p:sp>
        <p:nvSpPr>
          <p:cNvPr id="32" name="文本占位符 31"/>
          <p:cNvSpPr>
            <a:spLocks noGrp="1"/>
          </p:cNvSpPr>
          <p:nvPr>
            <p:ph type="body" sz="quarter" idx="11"/>
          </p:nvPr>
        </p:nvSpPr>
        <p:spPr>
          <a:xfrm>
            <a:off x="4034910" y="4407403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35" name="图片 34"/>
          <p:cNvPicPr>
            <a:picLocks noChangeAspect="1"/>
          </p:cNvPicPr>
          <p:nvPr userDrawn="1"/>
        </p:nvPicPr>
        <p:blipFill rotWithShape="1">
          <a:blip r:embed="rId4" cstate="print"/>
          <a:srcRect l="74359" r="1346"/>
          <a:stretch>
            <a:fillRect/>
          </a:stretch>
        </p:blipFill>
        <p:spPr>
          <a:xfrm>
            <a:off x="8870172" y="274183"/>
            <a:ext cx="3002280" cy="411617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3352562" y="6244170"/>
            <a:ext cx="5486876" cy="406590"/>
            <a:chOff x="3352562" y="6073254"/>
            <a:chExt cx="5486876" cy="406590"/>
          </a:xfrm>
        </p:grpSpPr>
        <p:pic>
          <p:nvPicPr>
            <p:cNvPr id="18" name="图片 17"/>
            <p:cNvPicPr>
              <a:picLocks noChangeAspect="1"/>
            </p:cNvPicPr>
            <p:nvPr userDrawn="1"/>
          </p:nvPicPr>
          <p:blipFill rotWithShape="1">
            <a:blip r:embed="rId5">
              <a:alphaModFix amt="35000"/>
            </a:blip>
            <a:srcRect t="9831" b="36385"/>
            <a:stretch>
              <a:fillRect/>
            </a:stretch>
          </p:blipFill>
          <p:spPr>
            <a:xfrm>
              <a:off x="3352562" y="6073254"/>
              <a:ext cx="5486876" cy="406590"/>
            </a:xfrm>
            <a:prstGeom prst="rect">
              <a:avLst/>
            </a:prstGeom>
          </p:spPr>
        </p:pic>
        <p:sp>
          <p:nvSpPr>
            <p:cNvPr id="37" name="椭圆 36"/>
            <p:cNvSpPr/>
            <p:nvPr userDrawn="1"/>
          </p:nvSpPr>
          <p:spPr>
            <a:xfrm>
              <a:off x="6051000" y="6259222"/>
              <a:ext cx="90000" cy="90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1236000" y="1458025"/>
            <a:ext cx="97200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 userDrawn="1"/>
        </p:nvCxnSpPr>
        <p:spPr>
          <a:xfrm>
            <a:off x="1191000" y="3673905"/>
            <a:ext cx="97200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2"/>
          </p:nvPr>
        </p:nvSpPr>
        <p:spPr>
          <a:xfrm>
            <a:off x="0" y="749300"/>
            <a:ext cx="12203394" cy="319193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pic>
        <p:nvPicPr>
          <p:cNvPr id="8" name="图片 7" descr="图片包含 建筑物&#10;&#10;自动生成的说明"/>
          <p:cNvPicPr>
            <a:picLocks noChangeAspect="1"/>
          </p:cNvPicPr>
          <p:nvPr userDrawn="1"/>
        </p:nvPicPr>
        <p:blipFill>
          <a:blip r:embed="rId2">
            <a:alphaModFix amt="5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51177"/>
            <a:ext cx="2169174" cy="713098"/>
          </a:xfrm>
          <a:prstGeom prst="rect">
            <a:avLst/>
          </a:prstGeom>
        </p:spPr>
      </p:pic>
      <p:sp>
        <p:nvSpPr>
          <p:cNvPr id="22" name="标题 1"/>
          <p:cNvSpPr>
            <a:spLocks noGrp="1"/>
          </p:cNvSpPr>
          <p:nvPr>
            <p:ph type="title" hasCustomPrompt="1"/>
          </p:nvPr>
        </p:nvSpPr>
        <p:spPr>
          <a:xfrm>
            <a:off x="1069561" y="3383857"/>
            <a:ext cx="10052879" cy="106085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lvl1pPr algn="ctr">
              <a:defRPr sz="54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26" name="内容占位符 25"/>
          <p:cNvSpPr>
            <a:spLocks noGrp="1"/>
          </p:cNvSpPr>
          <p:nvPr>
            <p:ph sz="quarter" idx="10" hasCustomPrompt="1"/>
          </p:nvPr>
        </p:nvSpPr>
        <p:spPr>
          <a:xfrm>
            <a:off x="4644345" y="5798690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accent2"/>
                </a:solidFill>
              </a:defRPr>
            </a:lvl1pPr>
          </a:lstStyle>
          <a:p>
            <a:pPr lvl="0"/>
            <a:fld id="{C6124F18-99FF-4E25-B026-C95B196756F6}" type="datetime2">
              <a:rPr lang="zh-CN" altLang="en-US" smtClean="0"/>
              <a:t>​</a:t>
            </a:fld>
            <a:endParaRPr lang="zh-CN" altLang="en-US" dirty="0"/>
          </a:p>
        </p:txBody>
      </p:sp>
      <p:sp>
        <p:nvSpPr>
          <p:cNvPr id="32" name="文本占位符 31"/>
          <p:cNvSpPr>
            <a:spLocks noGrp="1"/>
          </p:cNvSpPr>
          <p:nvPr>
            <p:ph type="body" sz="quarter" idx="11"/>
          </p:nvPr>
        </p:nvSpPr>
        <p:spPr>
          <a:xfrm>
            <a:off x="4034910" y="5052868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35" name="图片 34"/>
          <p:cNvPicPr>
            <a:picLocks noChangeAspect="1"/>
          </p:cNvPicPr>
          <p:nvPr userDrawn="1"/>
        </p:nvPicPr>
        <p:blipFill rotWithShape="1">
          <a:blip r:embed="rId4" cstate="print"/>
          <a:srcRect l="74359" r="1346"/>
          <a:stretch>
            <a:fillRect/>
          </a:stretch>
        </p:blipFill>
        <p:spPr>
          <a:xfrm>
            <a:off x="8870172" y="274183"/>
            <a:ext cx="3002280" cy="411617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3352562" y="6252715"/>
            <a:ext cx="5486876" cy="406590"/>
            <a:chOff x="3352562" y="6073254"/>
            <a:chExt cx="5486876" cy="406590"/>
          </a:xfrm>
        </p:grpSpPr>
        <p:pic>
          <p:nvPicPr>
            <p:cNvPr id="18" name="图片 17"/>
            <p:cNvPicPr>
              <a:picLocks noChangeAspect="1"/>
            </p:cNvPicPr>
            <p:nvPr userDrawn="1"/>
          </p:nvPicPr>
          <p:blipFill rotWithShape="1">
            <a:blip r:embed="rId5">
              <a:alphaModFix amt="35000"/>
            </a:blip>
            <a:srcRect t="9831" b="36385"/>
            <a:stretch>
              <a:fillRect/>
            </a:stretch>
          </p:blipFill>
          <p:spPr>
            <a:xfrm>
              <a:off x="3352562" y="6073254"/>
              <a:ext cx="5486876" cy="406590"/>
            </a:xfrm>
            <a:prstGeom prst="rect">
              <a:avLst/>
            </a:prstGeom>
          </p:spPr>
        </p:pic>
        <p:sp>
          <p:nvSpPr>
            <p:cNvPr id="37" name="椭圆 36"/>
            <p:cNvSpPr/>
            <p:nvPr userDrawn="1"/>
          </p:nvSpPr>
          <p:spPr>
            <a:xfrm>
              <a:off x="6051000" y="6259222"/>
              <a:ext cx="90000" cy="90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图片包含 建筑物, 圆屋顶, 地板&#10;&#10;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5" name="平行四边形 4"/>
          <p:cNvSpPr/>
          <p:nvPr userDrawn="1"/>
        </p:nvSpPr>
        <p:spPr>
          <a:xfrm>
            <a:off x="4144710" y="1537750"/>
            <a:ext cx="8047290" cy="3189811"/>
          </a:xfrm>
          <a:prstGeom prst="parallelogram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图片包含 建筑物&#10;&#10;自动生成的说明"/>
          <p:cNvPicPr>
            <a:picLocks noChangeAspect="1"/>
          </p:cNvPicPr>
          <p:nvPr userDrawn="1"/>
        </p:nvPicPr>
        <p:blipFill>
          <a:blip r:embed="rId3" cstate="print">
            <a:alphaModFix amt="10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986" y="2142500"/>
            <a:ext cx="8047290" cy="2590938"/>
          </a:xfrm>
          <a:prstGeom prst="rect">
            <a:avLst/>
          </a:prstGeom>
        </p:spPr>
      </p:pic>
      <p:sp>
        <p:nvSpPr>
          <p:cNvPr id="22" name="标题 1"/>
          <p:cNvSpPr>
            <a:spLocks noGrp="1"/>
          </p:cNvSpPr>
          <p:nvPr>
            <p:ph type="title" hasCustomPrompt="1"/>
          </p:nvPr>
        </p:nvSpPr>
        <p:spPr>
          <a:xfrm>
            <a:off x="5281297" y="2602227"/>
            <a:ext cx="6426437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ctr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26" name="内容占位符 25"/>
          <p:cNvSpPr>
            <a:spLocks noGrp="1"/>
          </p:cNvSpPr>
          <p:nvPr>
            <p:ph sz="quarter" idx="10" hasCustomPrompt="1"/>
          </p:nvPr>
        </p:nvSpPr>
        <p:spPr>
          <a:xfrm>
            <a:off x="7341280" y="4870088"/>
            <a:ext cx="2244701" cy="454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fld id="{C6124F18-99FF-4E25-B026-C95B196756F6}" type="datetime2">
              <a:rPr lang="zh-CN" altLang="en-US" smtClean="0"/>
              <a:t>​</a:t>
            </a:fld>
            <a:endParaRPr lang="zh-CN" altLang="en-US" dirty="0"/>
          </a:p>
        </p:txBody>
      </p:sp>
      <p:sp>
        <p:nvSpPr>
          <p:cNvPr id="32" name="文本占位符 31"/>
          <p:cNvSpPr>
            <a:spLocks noGrp="1"/>
          </p:cNvSpPr>
          <p:nvPr>
            <p:ph type="body" sz="quarter" idx="11"/>
          </p:nvPr>
        </p:nvSpPr>
        <p:spPr>
          <a:xfrm>
            <a:off x="6819584" y="3810704"/>
            <a:ext cx="3349862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0" y="1119382"/>
            <a:ext cx="6323888" cy="4026547"/>
          </a:xfrm>
          <a:custGeom>
            <a:avLst/>
            <a:gdLst>
              <a:gd name="connsiteX0" fmla="*/ 0 w 4827208"/>
              <a:gd name="connsiteY0" fmla="*/ 0 h 3236615"/>
              <a:gd name="connsiteX1" fmla="*/ 4827208 w 4827208"/>
              <a:gd name="connsiteY1" fmla="*/ 0 h 3236615"/>
              <a:gd name="connsiteX2" fmla="*/ 3218537 w 4827208"/>
              <a:gd name="connsiteY2" fmla="*/ 3236615 h 3236615"/>
              <a:gd name="connsiteX3" fmla="*/ 0 w 4827208"/>
              <a:gd name="connsiteY3" fmla="*/ 3236615 h 3236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7208" h="3236615">
                <a:moveTo>
                  <a:pt x="0" y="0"/>
                </a:moveTo>
                <a:lnTo>
                  <a:pt x="4827208" y="0"/>
                </a:lnTo>
                <a:lnTo>
                  <a:pt x="3218537" y="3236615"/>
                </a:lnTo>
                <a:lnTo>
                  <a:pt x="0" y="3236615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524558" y="4410381"/>
            <a:ext cx="3935296" cy="20929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51177"/>
            <a:ext cx="2169174" cy="713098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 userDrawn="1"/>
        </p:nvPicPr>
        <p:blipFill rotWithShape="1">
          <a:blip r:embed="rId6" cstate="print"/>
          <a:srcRect r="1346"/>
          <a:stretch>
            <a:fillRect/>
          </a:stretch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图片包含 建筑物, 圆屋顶, 地板&#10;&#10;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304800" y="2455636"/>
            <a:ext cx="4122059" cy="1462680"/>
            <a:chOff x="304800" y="2709636"/>
            <a:chExt cx="4122059" cy="1462680"/>
          </a:xfrm>
        </p:grpSpPr>
        <p:grpSp>
          <p:nvGrpSpPr>
            <p:cNvPr id="5" name="组合 4"/>
            <p:cNvGrpSpPr/>
            <p:nvPr/>
          </p:nvGrpSpPr>
          <p:grpSpPr>
            <a:xfrm>
              <a:off x="304800" y="2709636"/>
              <a:ext cx="4122059" cy="1462680"/>
              <a:chOff x="667656" y="1497651"/>
              <a:chExt cx="4122059" cy="1462680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667656" y="1497651"/>
                <a:ext cx="4122059" cy="1438728"/>
                <a:chOff x="537028" y="1493158"/>
                <a:chExt cx="4122059" cy="1438728"/>
              </a:xfrm>
            </p:grpSpPr>
            <p:sp>
              <p:nvSpPr>
                <p:cNvPr id="10" name="矩形 9"/>
                <p:cNvSpPr/>
                <p:nvPr/>
              </p:nvSpPr>
              <p:spPr>
                <a:xfrm>
                  <a:off x="537029" y="1493158"/>
                  <a:ext cx="4122058" cy="14387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pic>
              <p:nvPicPr>
                <p:cNvPr id="11" name="图片 10" descr="图片包含 建筑物&#10;&#10;自动生成的说明"/>
                <p:cNvPicPr>
                  <a:picLocks noChangeAspect="1"/>
                </p:cNvPicPr>
                <p:nvPr/>
              </p:nvPicPr>
              <p:blipFill>
                <a:blip r:embed="rId3" cstate="print">
                  <a:alphaModFix amt="25000"/>
                  <a:duotone>
                    <a:schemeClr val="bg2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7028" y="1604731"/>
                  <a:ext cx="4122058" cy="1327155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8" name="文本框 7"/>
              <p:cNvSpPr txBox="1"/>
              <p:nvPr/>
            </p:nvSpPr>
            <p:spPr>
              <a:xfrm>
                <a:off x="2387598" y="1755350"/>
                <a:ext cx="223519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5400" b="1" dirty="0">
                    <a:solidFill>
                      <a:schemeClr val="accent1"/>
                    </a:solidFill>
                  </a:rPr>
                  <a:t>目  录</a:t>
                </a:r>
              </a:p>
            </p:txBody>
          </p:sp>
          <p:sp>
            <p:nvSpPr>
              <p:cNvPr id="9" name="矩形 8"/>
              <p:cNvSpPr/>
              <p:nvPr/>
            </p:nvSpPr>
            <p:spPr>
              <a:xfrm rot="16200000">
                <a:off x="2683685" y="854302"/>
                <a:ext cx="90000" cy="4122058"/>
              </a:xfrm>
              <a:prstGeom prst="rect">
                <a:avLst/>
              </a:prstGeom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887" y="2871509"/>
              <a:ext cx="1590855" cy="1114981"/>
            </a:xfrm>
            <a:prstGeom prst="rect">
              <a:avLst/>
            </a:prstGeom>
          </p:spPr>
        </p:pic>
      </p:grpSp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5772150" y="0"/>
            <a:ext cx="6419850" cy="6858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22" name="矩形 21"/>
          <p:cNvSpPr/>
          <p:nvPr userDrawn="1"/>
        </p:nvSpPr>
        <p:spPr>
          <a:xfrm flipV="1">
            <a:off x="5672624" y="0"/>
            <a:ext cx="90000" cy="68580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图片包含 建筑物, 圆屋顶, 地板&#10;&#10;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034970" y="685800"/>
            <a:ext cx="4122060" cy="1462680"/>
            <a:chOff x="667655" y="1497651"/>
            <a:chExt cx="4122060" cy="1462680"/>
          </a:xfrm>
        </p:grpSpPr>
        <p:grpSp>
          <p:nvGrpSpPr>
            <p:cNvPr id="7" name="组合 6"/>
            <p:cNvGrpSpPr/>
            <p:nvPr/>
          </p:nvGrpSpPr>
          <p:grpSpPr>
            <a:xfrm>
              <a:off x="667656" y="1497651"/>
              <a:ext cx="4122059" cy="1438728"/>
              <a:chOff x="537028" y="1493158"/>
              <a:chExt cx="4122059" cy="1438728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537029" y="1493158"/>
                <a:ext cx="4122058" cy="1438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1" name="图片 10" descr="图片包含 建筑物&#10;&#10;自动生成的说明"/>
              <p:cNvPicPr>
                <a:picLocks noChangeAspect="1"/>
              </p:cNvPicPr>
              <p:nvPr/>
            </p:nvPicPr>
            <p:blipFill>
              <a:blip r:embed="rId3" cstate="print">
                <a:alphaModFix amt="25000"/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7028" y="1604731"/>
                <a:ext cx="4122058" cy="1327155"/>
              </a:xfrm>
              <a:prstGeom prst="rect">
                <a:avLst/>
              </a:prstGeom>
              <a:effectLst/>
            </p:spPr>
          </p:pic>
        </p:grpSp>
        <p:sp>
          <p:nvSpPr>
            <p:cNvPr id="8" name="文本框 7"/>
            <p:cNvSpPr txBox="1"/>
            <p:nvPr/>
          </p:nvSpPr>
          <p:spPr>
            <a:xfrm>
              <a:off x="667655" y="1755350"/>
              <a:ext cx="412205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 b="1" dirty="0">
                  <a:solidFill>
                    <a:schemeClr val="accent1"/>
                  </a:solidFill>
                </a:rPr>
                <a:t>目         录</a:t>
              </a:r>
            </a:p>
          </p:txBody>
        </p:sp>
        <p:sp>
          <p:nvSpPr>
            <p:cNvPr id="9" name="矩形 8"/>
            <p:cNvSpPr/>
            <p:nvPr/>
          </p:nvSpPr>
          <p:spPr>
            <a:xfrm rot="16200000">
              <a:off x="2683685" y="854302"/>
              <a:ext cx="90000" cy="4122058"/>
            </a:xfrm>
            <a:prstGeom prst="rect">
              <a:avLst/>
            </a:prstGeom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047" y="797373"/>
            <a:ext cx="1590855" cy="1114981"/>
          </a:xfrm>
          <a:prstGeom prst="rect">
            <a:avLst/>
          </a:prstGeom>
        </p:spPr>
      </p:pic>
      <p:sp>
        <p:nvSpPr>
          <p:cNvPr id="13" name="图片占位符 12"/>
          <p:cNvSpPr>
            <a:spLocks noGrp="1"/>
          </p:cNvSpPr>
          <p:nvPr userDrawn="1">
            <p:ph type="pic" sz="quarter" idx="10"/>
          </p:nvPr>
        </p:nvSpPr>
        <p:spPr>
          <a:xfrm>
            <a:off x="-19050" y="3428999"/>
            <a:ext cx="12211050" cy="342899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4" name="矩形 13"/>
          <p:cNvSpPr/>
          <p:nvPr userDrawn="1"/>
        </p:nvSpPr>
        <p:spPr>
          <a:xfrm rot="16200000" flipV="1">
            <a:off x="6051001" y="-2738344"/>
            <a:ext cx="90000" cy="121989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包含 建筑物, 圆屋顶, 地板&#10;&#10;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42" name="矩形 41"/>
          <p:cNvSpPr/>
          <p:nvPr userDrawn="1"/>
        </p:nvSpPr>
        <p:spPr>
          <a:xfrm rot="16200000">
            <a:off x="6051000" y="-2616750"/>
            <a:ext cx="90000" cy="12192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图片占位符 33"/>
          <p:cNvSpPr>
            <a:spLocks noGrp="1"/>
          </p:cNvSpPr>
          <p:nvPr>
            <p:ph type="pic" sz="quarter" idx="10"/>
          </p:nvPr>
        </p:nvSpPr>
        <p:spPr>
          <a:xfrm>
            <a:off x="0" y="-19050"/>
            <a:ext cx="12192000" cy="3442348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4654075" y="3047028"/>
            <a:ext cx="6489700" cy="77534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35" name="图片 34"/>
          <p:cNvPicPr>
            <a:picLocks noChangeAspect="1"/>
          </p:cNvPicPr>
          <p:nvPr userDrawn="1"/>
        </p:nvPicPr>
        <p:blipFill rotWithShape="1">
          <a:blip r:embed="rId3" cstate="print"/>
          <a:srcRect r="1346"/>
          <a:stretch>
            <a:fillRect/>
          </a:stretch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  <p:sp>
        <p:nvSpPr>
          <p:cNvPr id="39" name="文本占位符 38"/>
          <p:cNvSpPr>
            <a:spLocks noGrp="1"/>
          </p:cNvSpPr>
          <p:nvPr>
            <p:ph type="body" sz="quarter" idx="11" hasCustomPrompt="1"/>
          </p:nvPr>
        </p:nvSpPr>
        <p:spPr>
          <a:xfrm>
            <a:off x="4654075" y="4054685"/>
            <a:ext cx="6489700" cy="1534265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buNone/>
              <a:defRPr sz="2200">
                <a:solidFill>
                  <a:schemeClr val="accent2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过渡页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建筑物, 圆屋顶, 地板&#10;&#10;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34" name="图片占位符 33"/>
          <p:cNvSpPr>
            <a:spLocks noGrp="1"/>
          </p:cNvSpPr>
          <p:nvPr>
            <p:ph type="pic" sz="quarter" idx="10"/>
          </p:nvPr>
        </p:nvSpPr>
        <p:spPr>
          <a:xfrm>
            <a:off x="0" y="-19050"/>
            <a:ext cx="5842000" cy="68770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6238874" y="3047028"/>
            <a:ext cx="5648325" cy="77534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9" name="文本占位符 38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4" y="4054685"/>
            <a:ext cx="5648325" cy="1534265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buNone/>
              <a:defRPr sz="2200">
                <a:solidFill>
                  <a:schemeClr val="accent2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3" cstate="print"/>
          <a:srcRect l="49487" r="1345"/>
          <a:stretch>
            <a:fillRect/>
          </a:stretch>
        </p:blipFill>
        <p:spPr>
          <a:xfrm>
            <a:off x="6238430" y="6041797"/>
            <a:ext cx="5920443" cy="4116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图片包含 建筑物, 圆屋顶, 地板&#10;&#10;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53781C-E1F6-4315-A39D-61273F2E0596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print"/>
          <a:srcRect r="1346"/>
          <a:stretch>
            <a:fillRect/>
          </a:stretch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  <p:sp>
        <p:nvSpPr>
          <p:cNvPr id="9" name="文本占位符 31"/>
          <p:cNvSpPr>
            <a:spLocks noGrp="1"/>
          </p:cNvSpPr>
          <p:nvPr>
            <p:ph type="body" sz="quarter" idx="12"/>
          </p:nvPr>
        </p:nvSpPr>
        <p:spPr>
          <a:xfrm>
            <a:off x="319056" y="6438900"/>
            <a:ext cx="4151344" cy="4191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0" name="文本占位符 31"/>
          <p:cNvSpPr>
            <a:spLocks noGrp="1"/>
          </p:cNvSpPr>
          <p:nvPr>
            <p:ph type="body" sz="quarter" idx="13"/>
          </p:nvPr>
        </p:nvSpPr>
        <p:spPr>
          <a:xfrm>
            <a:off x="4788940" y="6438900"/>
            <a:ext cx="4151344" cy="4191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9" name="平行四边形 18"/>
          <p:cNvSpPr/>
          <p:nvPr userDrawn="1"/>
        </p:nvSpPr>
        <p:spPr>
          <a:xfrm>
            <a:off x="0" y="1"/>
            <a:ext cx="12191483" cy="685800"/>
          </a:xfrm>
          <a:prstGeom prst="parallelogram">
            <a:avLst>
              <a:gd name="adj" fmla="val 4305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0" name="图片 19" descr="图片包含 户外, 标牌, 黑色&#10;&#10;自动生成的说明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56" y="73482"/>
            <a:ext cx="538838" cy="538838"/>
          </a:xfrm>
          <a:prstGeom prst="rect">
            <a:avLst/>
          </a:prstGeom>
        </p:spPr>
      </p:pic>
      <p:sp>
        <p:nvSpPr>
          <p:cNvPr id="21" name="文本占位符 31"/>
          <p:cNvSpPr>
            <a:spLocks noGrp="1"/>
          </p:cNvSpPr>
          <p:nvPr>
            <p:ph type="body" sz="quarter" idx="14"/>
          </p:nvPr>
        </p:nvSpPr>
        <p:spPr>
          <a:xfrm>
            <a:off x="1075351" y="43657"/>
            <a:ext cx="7081677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平行四边形 10"/>
          <p:cNvSpPr/>
          <p:nvPr userDrawn="1"/>
        </p:nvSpPr>
        <p:spPr>
          <a:xfrm>
            <a:off x="11428834" y="119857"/>
            <a:ext cx="473565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平行四边形 11"/>
          <p:cNvSpPr/>
          <p:nvPr userDrawn="1"/>
        </p:nvSpPr>
        <p:spPr>
          <a:xfrm>
            <a:off x="11016782" y="322602"/>
            <a:ext cx="473565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(标题导航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 descr="图片包含 建筑物, 圆屋顶, 地板&#10;&#10;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53781C-E1F6-4315-A39D-61273F2E0596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9" name="文本占位符 31"/>
          <p:cNvSpPr>
            <a:spLocks noGrp="1"/>
          </p:cNvSpPr>
          <p:nvPr>
            <p:ph type="body" sz="quarter" idx="12"/>
          </p:nvPr>
        </p:nvSpPr>
        <p:spPr>
          <a:xfrm>
            <a:off x="319056" y="6438900"/>
            <a:ext cx="4151344" cy="4191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0" name="文本占位符 31"/>
          <p:cNvSpPr>
            <a:spLocks noGrp="1"/>
          </p:cNvSpPr>
          <p:nvPr>
            <p:ph type="body" sz="quarter" idx="13"/>
          </p:nvPr>
        </p:nvSpPr>
        <p:spPr>
          <a:xfrm>
            <a:off x="4788940" y="6438900"/>
            <a:ext cx="4151344" cy="4191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9" name="平行四边形 18"/>
          <p:cNvSpPr/>
          <p:nvPr userDrawn="1"/>
        </p:nvSpPr>
        <p:spPr>
          <a:xfrm>
            <a:off x="0" y="1"/>
            <a:ext cx="12191483" cy="685800"/>
          </a:xfrm>
          <a:prstGeom prst="parallelogram">
            <a:avLst>
              <a:gd name="adj" fmla="val 4305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0" name="图片 19" descr="图片包含 户外, 标牌, 黑色&#10;&#10;自动生成的说明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56" y="73482"/>
            <a:ext cx="538838" cy="538838"/>
          </a:xfrm>
          <a:prstGeom prst="rect">
            <a:avLst/>
          </a:prstGeom>
        </p:spPr>
      </p:pic>
      <p:sp>
        <p:nvSpPr>
          <p:cNvPr id="11" name="平行四边形 10"/>
          <p:cNvSpPr/>
          <p:nvPr userDrawn="1"/>
        </p:nvSpPr>
        <p:spPr>
          <a:xfrm>
            <a:off x="995330" y="105510"/>
            <a:ext cx="1957419" cy="512879"/>
          </a:xfrm>
          <a:prstGeom prst="parallelogram">
            <a:avLst>
              <a:gd name="adj" fmla="val 43056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</a:rPr>
              <a:t>标题一</a:t>
            </a:r>
          </a:p>
        </p:txBody>
      </p:sp>
      <p:sp>
        <p:nvSpPr>
          <p:cNvPr id="12" name="平行四边形 11"/>
          <p:cNvSpPr/>
          <p:nvPr userDrawn="1"/>
        </p:nvSpPr>
        <p:spPr>
          <a:xfrm>
            <a:off x="2831521" y="105510"/>
            <a:ext cx="1957419" cy="512879"/>
          </a:xfrm>
          <a:prstGeom prst="parallelogram">
            <a:avLst>
              <a:gd name="adj" fmla="val 43056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标题二</a:t>
            </a:r>
          </a:p>
        </p:txBody>
      </p:sp>
      <p:sp>
        <p:nvSpPr>
          <p:cNvPr id="15" name="平行四边形 14"/>
          <p:cNvSpPr/>
          <p:nvPr userDrawn="1"/>
        </p:nvSpPr>
        <p:spPr>
          <a:xfrm>
            <a:off x="4645215" y="105510"/>
            <a:ext cx="1957419" cy="512879"/>
          </a:xfrm>
          <a:prstGeom prst="parallelogram">
            <a:avLst>
              <a:gd name="adj" fmla="val 43056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标题三</a:t>
            </a:r>
          </a:p>
        </p:txBody>
      </p:sp>
      <p:sp>
        <p:nvSpPr>
          <p:cNvPr id="16" name="平行四边形 15"/>
          <p:cNvSpPr/>
          <p:nvPr userDrawn="1"/>
        </p:nvSpPr>
        <p:spPr>
          <a:xfrm>
            <a:off x="6481406" y="105510"/>
            <a:ext cx="1957419" cy="512879"/>
          </a:xfrm>
          <a:prstGeom prst="parallelogram">
            <a:avLst>
              <a:gd name="adj" fmla="val 43056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标题四</a:t>
            </a:r>
          </a:p>
        </p:txBody>
      </p:sp>
      <p:sp>
        <p:nvSpPr>
          <p:cNvPr id="17" name="平行四边形 16"/>
          <p:cNvSpPr/>
          <p:nvPr userDrawn="1"/>
        </p:nvSpPr>
        <p:spPr>
          <a:xfrm>
            <a:off x="8295100" y="105510"/>
            <a:ext cx="1957419" cy="512879"/>
          </a:xfrm>
          <a:prstGeom prst="parallelogram">
            <a:avLst>
              <a:gd name="adj" fmla="val 43056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标题五</a:t>
            </a: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 rotWithShape="1">
          <a:blip r:embed="rId4" cstate="print"/>
          <a:srcRect r="1346"/>
          <a:stretch>
            <a:fillRect/>
          </a:stretch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  <p:sp>
        <p:nvSpPr>
          <p:cNvPr id="21" name="平行四边形 20"/>
          <p:cNvSpPr/>
          <p:nvPr userDrawn="1"/>
        </p:nvSpPr>
        <p:spPr>
          <a:xfrm>
            <a:off x="11428834" y="119857"/>
            <a:ext cx="473565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平行四边形 21"/>
          <p:cNvSpPr/>
          <p:nvPr userDrawn="1"/>
        </p:nvSpPr>
        <p:spPr>
          <a:xfrm>
            <a:off x="11016782" y="322602"/>
            <a:ext cx="473565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图片包含 建筑物, 圆屋顶, 地板&#10;&#10;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18" name="平行四边形 17"/>
          <p:cNvSpPr/>
          <p:nvPr userDrawn="1"/>
        </p:nvSpPr>
        <p:spPr>
          <a:xfrm>
            <a:off x="0" y="1"/>
            <a:ext cx="12191483" cy="685800"/>
          </a:xfrm>
          <a:prstGeom prst="parallelogram">
            <a:avLst>
              <a:gd name="adj" fmla="val 444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53781C-E1F6-4315-A39D-61273F2E0596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7" name="图片 6" descr="图片包含 户外, 标牌, 黑色&#10;&#10;自动生成的说明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56" y="73482"/>
            <a:ext cx="538838" cy="538838"/>
          </a:xfrm>
          <a:prstGeom prst="rect">
            <a:avLst/>
          </a:prstGeom>
        </p:spPr>
      </p:pic>
      <p:sp>
        <p:nvSpPr>
          <p:cNvPr id="8" name="文本占位符 31"/>
          <p:cNvSpPr>
            <a:spLocks noGrp="1"/>
          </p:cNvSpPr>
          <p:nvPr>
            <p:ph type="body" sz="quarter" idx="11"/>
          </p:nvPr>
        </p:nvSpPr>
        <p:spPr>
          <a:xfrm>
            <a:off x="1075351" y="43657"/>
            <a:ext cx="7081677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9" name="文本占位符 31"/>
          <p:cNvSpPr>
            <a:spLocks noGrp="1"/>
          </p:cNvSpPr>
          <p:nvPr>
            <p:ph type="body" sz="quarter" idx="12"/>
          </p:nvPr>
        </p:nvSpPr>
        <p:spPr>
          <a:xfrm>
            <a:off x="319056" y="6438900"/>
            <a:ext cx="4151344" cy="4191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0" name="文本占位符 31"/>
          <p:cNvSpPr>
            <a:spLocks noGrp="1"/>
          </p:cNvSpPr>
          <p:nvPr>
            <p:ph type="body" sz="quarter" idx="13"/>
          </p:nvPr>
        </p:nvSpPr>
        <p:spPr>
          <a:xfrm>
            <a:off x="4788940" y="6438900"/>
            <a:ext cx="4151344" cy="4191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4" hasCustomPrompt="1"/>
          </p:nvPr>
        </p:nvSpPr>
        <p:spPr>
          <a:xfrm>
            <a:off x="319056" y="766710"/>
            <a:ext cx="11568144" cy="4765791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30000"/>
              </a:lnSpc>
              <a:buFontTx/>
              <a:buBlip>
                <a:blip r:embed="rId4"/>
              </a:buBlip>
              <a:defRPr sz="2000">
                <a:solidFill>
                  <a:schemeClr val="accent2"/>
                </a:solidFill>
              </a:defRPr>
            </a:lvl1pPr>
            <a:lvl2pPr>
              <a:lnSpc>
                <a:spcPct val="130000"/>
              </a:lnSpc>
              <a:defRPr sz="2000">
                <a:solidFill>
                  <a:schemeClr val="accent2"/>
                </a:solidFill>
              </a:defRPr>
            </a:lvl2pPr>
            <a:lvl3pPr>
              <a:lnSpc>
                <a:spcPct val="130000"/>
              </a:lnSpc>
              <a:defRPr sz="1800">
                <a:solidFill>
                  <a:schemeClr val="accent2"/>
                </a:solidFill>
              </a:defRPr>
            </a:lvl3pPr>
            <a:lvl4pPr>
              <a:lnSpc>
                <a:spcPct val="130000"/>
              </a:lnSpc>
              <a:defRPr sz="1600">
                <a:solidFill>
                  <a:schemeClr val="accent2"/>
                </a:solidFill>
              </a:defRPr>
            </a:lvl4pPr>
            <a:lvl5pPr>
              <a:lnSpc>
                <a:spcPct val="130000"/>
              </a:lnSpc>
              <a:defRPr sz="1600">
                <a:solidFill>
                  <a:schemeClr val="accent2"/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1" name="平行四边形 20"/>
          <p:cNvSpPr/>
          <p:nvPr userDrawn="1"/>
        </p:nvSpPr>
        <p:spPr>
          <a:xfrm>
            <a:off x="11428834" y="119857"/>
            <a:ext cx="473565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平行四边形 21"/>
          <p:cNvSpPr/>
          <p:nvPr userDrawn="1"/>
        </p:nvSpPr>
        <p:spPr>
          <a:xfrm>
            <a:off x="11016782" y="322602"/>
            <a:ext cx="473565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5" cstate="print"/>
          <a:srcRect r="1346"/>
          <a:stretch>
            <a:fillRect/>
          </a:stretch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图片包含 建筑物&#10;&#10;自动生成的说明"/>
          <p:cNvPicPr>
            <a:picLocks noChangeAspect="1"/>
          </p:cNvPicPr>
          <p:nvPr userDrawn="1"/>
        </p:nvPicPr>
        <p:blipFill>
          <a:blip r:embed="rId2">
            <a:alphaModFix amt="20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  <p:cxnSp>
        <p:nvCxnSpPr>
          <p:cNvPr id="13" name="直接连接符 12"/>
          <p:cNvCxnSpPr/>
          <p:nvPr userDrawn="1"/>
        </p:nvCxnSpPr>
        <p:spPr>
          <a:xfrm>
            <a:off x="304800" y="3429000"/>
            <a:ext cx="21975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/>
        </p:nvCxnSpPr>
        <p:spPr>
          <a:xfrm>
            <a:off x="9689690" y="3429000"/>
            <a:ext cx="21975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 descr="图片包含 户外, 标牌, 黑色&#10;&#10;自动生成的说明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828" y="853340"/>
            <a:ext cx="1656344" cy="1656344"/>
          </a:xfrm>
          <a:prstGeom prst="rect">
            <a:avLst/>
          </a:prstGeom>
        </p:spPr>
      </p:pic>
      <p:sp>
        <p:nvSpPr>
          <p:cNvPr id="20" name="文本占位符 31"/>
          <p:cNvSpPr>
            <a:spLocks noGrp="1"/>
          </p:cNvSpPr>
          <p:nvPr>
            <p:ph type="body" sz="quarter" idx="11"/>
          </p:nvPr>
        </p:nvSpPr>
        <p:spPr>
          <a:xfrm>
            <a:off x="2555162" y="3129756"/>
            <a:ext cx="7081677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6000" b="1" spc="600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4">
            <a:alphaModFix amt="20000"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t="9831" b="36385"/>
          <a:stretch>
            <a:fillRect/>
          </a:stretch>
        </p:blipFill>
        <p:spPr>
          <a:xfrm>
            <a:off x="3352562" y="6146610"/>
            <a:ext cx="5486876" cy="406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-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建筑物&#10;&#10;自动生成的说明"/>
          <p:cNvPicPr>
            <a:picLocks noChangeAspect="1"/>
          </p:cNvPicPr>
          <p:nvPr userDrawn="1"/>
        </p:nvPicPr>
        <p:blipFill>
          <a:blip r:embed="rId2">
            <a:alphaModFix amt="20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  <p:cxnSp>
        <p:nvCxnSpPr>
          <p:cNvPr id="13" name="直接连接符 12"/>
          <p:cNvCxnSpPr/>
          <p:nvPr userDrawn="1"/>
        </p:nvCxnSpPr>
        <p:spPr>
          <a:xfrm>
            <a:off x="7322504" y="1488254"/>
            <a:ext cx="21975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/>
        </p:nvCxnSpPr>
        <p:spPr>
          <a:xfrm>
            <a:off x="7322504" y="4146847"/>
            <a:ext cx="21975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占位符 31"/>
          <p:cNvSpPr>
            <a:spLocks noGrp="1"/>
          </p:cNvSpPr>
          <p:nvPr>
            <p:ph type="body" sz="quarter" idx="11"/>
          </p:nvPr>
        </p:nvSpPr>
        <p:spPr>
          <a:xfrm>
            <a:off x="5033473" y="2496180"/>
            <a:ext cx="7081677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6000" b="1" spc="600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001" y="1860735"/>
            <a:ext cx="2858911" cy="23322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4">
            <a:alphaModFix amt="20000"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t="9831" b="36385"/>
          <a:stretch>
            <a:fillRect/>
          </a:stretch>
        </p:blipFill>
        <p:spPr>
          <a:xfrm>
            <a:off x="3352562" y="6146610"/>
            <a:ext cx="5486876" cy="406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-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离页连接符 1"/>
          <p:cNvSpPr/>
          <p:nvPr userDrawn="1"/>
        </p:nvSpPr>
        <p:spPr>
          <a:xfrm>
            <a:off x="3419386" y="0"/>
            <a:ext cx="5353229" cy="5219695"/>
          </a:xfrm>
          <a:prstGeom prst="flowChartOffpage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占位符 31"/>
          <p:cNvSpPr>
            <a:spLocks noGrp="1"/>
          </p:cNvSpPr>
          <p:nvPr>
            <p:ph type="body" sz="quarter" idx="11"/>
          </p:nvPr>
        </p:nvSpPr>
        <p:spPr>
          <a:xfrm>
            <a:off x="2952571" y="2609847"/>
            <a:ext cx="6286859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5400" b="1" spc="600">
                <a:solidFill>
                  <a:schemeClr val="accent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t="9831" b="36385"/>
          <a:stretch>
            <a:fillRect/>
          </a:stretch>
        </p:blipFill>
        <p:spPr>
          <a:xfrm>
            <a:off x="3352562" y="6146610"/>
            <a:ext cx="5486876" cy="4065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410" y="188997"/>
            <a:ext cx="3019180" cy="2116050"/>
          </a:xfrm>
          <a:prstGeom prst="rect">
            <a:avLst/>
          </a:prstGeom>
        </p:spPr>
      </p:pic>
      <p:sp>
        <p:nvSpPr>
          <p:cNvPr id="18" name="任意多边形: 形状 17"/>
          <p:cNvSpPr/>
          <p:nvPr userDrawn="1"/>
        </p:nvSpPr>
        <p:spPr>
          <a:xfrm>
            <a:off x="3419386" y="4393629"/>
            <a:ext cx="5353229" cy="1461642"/>
          </a:xfrm>
          <a:custGeom>
            <a:avLst/>
            <a:gdLst>
              <a:gd name="connsiteX0" fmla="*/ 0 w 5353229"/>
              <a:gd name="connsiteY0" fmla="*/ 0 h 1461642"/>
              <a:gd name="connsiteX1" fmla="*/ 2676615 w 5353229"/>
              <a:gd name="connsiteY1" fmla="*/ 1043939 h 1461642"/>
              <a:gd name="connsiteX2" fmla="*/ 5353229 w 5353229"/>
              <a:gd name="connsiteY2" fmla="*/ 0 h 1461642"/>
              <a:gd name="connsiteX3" fmla="*/ 5353229 w 5353229"/>
              <a:gd name="connsiteY3" fmla="*/ 417703 h 1461642"/>
              <a:gd name="connsiteX4" fmla="*/ 2676615 w 5353229"/>
              <a:gd name="connsiteY4" fmla="*/ 1461642 h 1461642"/>
              <a:gd name="connsiteX5" fmla="*/ 0 w 5353229"/>
              <a:gd name="connsiteY5" fmla="*/ 417703 h 1461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53229" h="1461642">
                <a:moveTo>
                  <a:pt x="0" y="0"/>
                </a:moveTo>
                <a:lnTo>
                  <a:pt x="2676615" y="1043939"/>
                </a:lnTo>
                <a:lnTo>
                  <a:pt x="5353229" y="0"/>
                </a:lnTo>
                <a:lnTo>
                  <a:pt x="5353229" y="417703"/>
                </a:lnTo>
                <a:lnTo>
                  <a:pt x="2676615" y="1461642"/>
                </a:lnTo>
                <a:lnTo>
                  <a:pt x="0" y="417703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9" name="图片 8" descr="图片包含 建筑物&#10;&#10;自动生成的说明"/>
          <p:cNvPicPr>
            <a:picLocks noChangeAspect="1"/>
          </p:cNvPicPr>
          <p:nvPr userDrawn="1"/>
        </p:nvPicPr>
        <p:blipFill>
          <a:blip r:embed="rId4">
            <a:alphaModFix amt="20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53781C-E1F6-4315-A39D-61273F2E0596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（lowpoly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建筑物, 圆屋顶, 地板&#10;&#10;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53781C-E1F6-4315-A39D-61273F2E0596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644C6-89F0-466C-949F-E70AD72679A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644C6-89F0-466C-949F-E70AD72679A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0849970" y="6515101"/>
            <a:ext cx="1037230" cy="342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644C6-89F0-466C-949F-E70AD72679A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zhuxuebu@sjtu.edu.c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4" Type="http://schemas.openxmlformats.org/officeDocument/2006/relationships/comments" Target="../comments/commen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" Target="slide4.xml"/><Relationship Id="rId7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.xml"/><Relationship Id="rId6" Type="http://schemas.openxmlformats.org/officeDocument/2006/relationships/image" Target="../media/image23.png"/><Relationship Id="rId5" Type="http://schemas.openxmlformats.org/officeDocument/2006/relationships/image" Target="../media/image17.png"/><Relationship Id="rId4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2.png"/><Relationship Id="rId5" Type="http://schemas.openxmlformats.org/officeDocument/2006/relationships/image" Target="../media/image17.png"/><Relationship Id="rId4" Type="http://schemas.openxmlformats.org/officeDocument/2006/relationships/slide" Target="slid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5" Type="http://schemas.openxmlformats.org/officeDocument/2006/relationships/slide" Target="slide7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>
            <a:extLst>
              <a:ext uri="{FF2B5EF4-FFF2-40B4-BE49-F238E27FC236}">
                <a16:creationId xmlns:a16="http://schemas.microsoft.com/office/drawing/2014/main" id="{2BE71855-1849-4FC4-A9D5-7DDD1C68C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318" y="2016174"/>
            <a:ext cx="9379365" cy="1060855"/>
          </a:xfrm>
        </p:spPr>
        <p:txBody>
          <a:bodyPr/>
          <a:lstStyle/>
          <a:p>
            <a:r>
              <a:rPr lang="zh-CN" altLang="en-US" dirty="0"/>
              <a:t>上海交通大学春季助学金</a:t>
            </a:r>
            <a:br>
              <a:rPr lang="en-US" altLang="zh-CN" dirty="0"/>
            </a:br>
            <a:r>
              <a:rPr lang="zh-CN" altLang="en-US" dirty="0"/>
              <a:t>学生申请须知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903F1C-568E-4080-8C79-B487B35A71F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fld id="{045CE301-1C36-4793-AA14-14B8D1577BED}" type="datetime2">
              <a:rPr lang="zh-CN" altLang="en-US" smtClean="0"/>
              <a:pPr/>
              <a:t>2021年5月27日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46320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/>
              <a:t>学生须知</a:t>
            </a:r>
            <a:r>
              <a:rPr lang="en-US" altLang="zh-CN" dirty="0"/>
              <a:t>—</a:t>
            </a:r>
            <a:r>
              <a:rPr lang="zh-CN" altLang="en-US" sz="2400" dirty="0"/>
              <a:t>任闻玉助学金申请注意事项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319056" y="719409"/>
            <a:ext cx="7377341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一、任闻玉助学金申请群体：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新评：未获得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年度补充助学金的大一和研一在库家庭经济困难生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续评：任闻玉助学金跟踪续评的学生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kumimoji="1" lang="en-US" altLang="zh-CN" dirty="0"/>
          </a:p>
        </p:txBody>
      </p:sp>
      <p:sp>
        <p:nvSpPr>
          <p:cNvPr id="6" name="文本框 5"/>
          <p:cNvSpPr txBox="1"/>
          <p:nvPr/>
        </p:nvSpPr>
        <p:spPr>
          <a:xfrm>
            <a:off x="216093" y="1710650"/>
            <a:ext cx="3986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二、任闻玉助学金项目金额：</a:t>
            </a: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5000</a:t>
            </a:r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16093" y="2083483"/>
            <a:ext cx="1149732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三、任闻玉助学金材料提交要求</a:t>
            </a:r>
            <a:r>
              <a:rPr kumimoji="1"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：</a:t>
            </a:r>
            <a:endParaRPr kumimoji="1"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 pitchFamily="2" charset="2"/>
            </a:endParaRPr>
          </a:p>
          <a:p>
            <a:r>
              <a:rPr kumimoji="1"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电子材料：</a:t>
            </a:r>
            <a:endParaRPr kumimoji="1"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个人学习生活情况报告（同上传申请链接的个人学习生活情况报告）</a:t>
            </a:r>
            <a:endParaRPr kumimoji="1"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个人生活照片</a:t>
            </a:r>
            <a:endParaRPr kumimoji="1"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纸质材料：</a:t>
            </a:r>
          </a:p>
          <a:p>
            <a:r>
              <a:rPr kumimoji="1"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申请表（线上审批完成后导出并加盖公章）</a:t>
            </a:r>
          </a:p>
          <a:p>
            <a:r>
              <a:rPr kumimoji="1"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成绩单，若有挂科还需提交“挂科说明“（加盖公章）</a:t>
            </a:r>
            <a:endParaRPr kumimoji="1"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家庭经济情况调查表（仅新评和补评需提交，</a:t>
            </a: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加盖公章</a:t>
            </a: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）</a:t>
            </a:r>
            <a:endParaRPr kumimoji="1"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r>
              <a:rPr kumimoji="1"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4.</a:t>
            </a: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个人学习生活情况报告（加盖公章，同上传申请链接的个人学习生活情况报告）</a:t>
            </a:r>
            <a:endParaRPr kumimoji="1"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kumimoji="1" lang="en-US" altLang="zh-CN" b="1" dirty="0"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注</a:t>
            </a:r>
            <a:r>
              <a:rPr kumimoji="1" lang="zh-CN" altLang="en-US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：</a:t>
            </a:r>
            <a:r>
              <a:rPr kumimoji="1" lang="zh-CN" altLang="en-US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（如有问题请联系奖助部</a:t>
            </a:r>
            <a:r>
              <a:rPr kumimoji="1" lang="en-US" altLang="zh-CN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-</a:t>
            </a:r>
            <a:r>
              <a:rPr kumimoji="1" lang="zh-CN" altLang="en-US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邮箱：</a:t>
            </a:r>
            <a:r>
              <a:rPr kumimoji="1" lang="en-US" altLang="zh-CN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  <a:hlinkClick r:id="rId3"/>
              </a:rPr>
              <a:t>zhuxuebu@sjtu.edu.cn</a:t>
            </a:r>
            <a:r>
              <a:rPr kumimoji="1" lang="zh-CN" altLang="en-US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；电话： </a:t>
            </a:r>
            <a:r>
              <a:rPr kumimoji="1" lang="en-US" altLang="zh-CN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021-54746014</a:t>
            </a:r>
            <a:r>
              <a:rPr kumimoji="1" lang="zh-CN" altLang="en-US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；</a:t>
            </a:r>
            <a:r>
              <a:rPr kumimoji="1" lang="en-US" altLang="zh-CN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13023227071 </a:t>
            </a:r>
            <a:r>
              <a:rPr kumimoji="1" lang="zh-CN" altLang="en-US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）</a:t>
            </a:r>
            <a:endParaRPr kumimoji="1" lang="en-US" altLang="zh-CN" dirty="0"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dirty="0">
                <a:solidFill>
                  <a:srgbClr val="C0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若上年度（</a:t>
            </a:r>
            <a:r>
              <a:rPr kumimoji="1" lang="en-US" altLang="zh-CN" dirty="0">
                <a:solidFill>
                  <a:srgbClr val="C0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2020</a:t>
            </a:r>
            <a:r>
              <a:rPr kumimoji="1" lang="zh-CN" altLang="en-US" dirty="0">
                <a:solidFill>
                  <a:srgbClr val="C0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春</a:t>
            </a:r>
            <a:r>
              <a:rPr kumimoji="1" lang="en-US" altLang="zh-CN" dirty="0">
                <a:solidFill>
                  <a:srgbClr val="C0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+</a:t>
            </a:r>
            <a:r>
              <a:rPr kumimoji="1" lang="zh-CN" altLang="en-US" dirty="0">
                <a:solidFill>
                  <a:srgbClr val="C0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秋）成绩出现挂科同学需要提交“挂科说明”说明挂科原因，附加纸质版手写签名！</a:t>
            </a:r>
            <a:endParaRPr kumimoji="1" lang="en-US" altLang="zh-CN" dirty="0">
              <a:solidFill>
                <a:srgbClr val="C00000"/>
              </a:solidFill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困难生的家庭经济情况调查表</a:t>
            </a:r>
            <a:r>
              <a:rPr kumimoji="1" lang="zh-CN" altLang="en-US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具体操作见</a:t>
            </a:r>
            <a:r>
              <a:rPr kumimoji="1" lang="zh-CN" altLang="en-US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线上申请指南（本</a:t>
            </a:r>
            <a:r>
              <a:rPr kumimoji="1" lang="en-US" altLang="zh-CN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PPT</a:t>
            </a:r>
            <a:r>
              <a:rPr kumimoji="1" lang="zh-CN" altLang="en-US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第三部分）</a:t>
            </a:r>
            <a:endParaRPr kumimoji="1" lang="en-US" altLang="zh-CN" dirty="0"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所有纸质材料都需要加盖学院公章交至学院</a:t>
            </a:r>
          </a:p>
        </p:txBody>
      </p:sp>
      <p:sp>
        <p:nvSpPr>
          <p:cNvPr id="2" name="矩形 1"/>
          <p:cNvSpPr/>
          <p:nvPr/>
        </p:nvSpPr>
        <p:spPr>
          <a:xfrm>
            <a:off x="8316826" y="1452408"/>
            <a:ext cx="3240056" cy="1716919"/>
          </a:xfrm>
          <a:prstGeom prst="rect">
            <a:avLst/>
          </a:prstGeom>
          <a:noFill/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取消续评同学</a:t>
            </a:r>
            <a:r>
              <a:rPr kumimoji="1"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纸质材料：</a:t>
            </a:r>
            <a:endParaRPr kumimoji="1"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kumimoji="1"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取消续评表（格式见模板，加盖公章）</a:t>
            </a:r>
            <a:endParaRPr kumimoji="1" lang="en-US" altLang="zh-CN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kumimoji="1"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因成绩取消需附成绩单（加盖公章）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"/>
          <p:cNvSpPr txBox="1">
            <a:spLocks noChangeArrowheads="1"/>
          </p:cNvSpPr>
          <p:nvPr/>
        </p:nvSpPr>
        <p:spPr bwMode="auto">
          <a:xfrm>
            <a:off x="2453540" y="2440653"/>
            <a:ext cx="8157028" cy="98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400" b="1" dirty="0">
                <a:solidFill>
                  <a:srgbClr val="C00000"/>
                </a:solidFill>
                <a:latin typeface="微软雅黑" panose="020B0503020204020204" pitchFamily="34" charset="-122"/>
              </a:rPr>
              <a:t>年度个人总结线上操作指南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219443" y="2349943"/>
            <a:ext cx="10311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8000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kumimoji="0" lang="en-US" altLang="zh-CN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endParaRPr kumimoji="0" lang="zh-CN" altLang="en-US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1956360" y="3683146"/>
            <a:ext cx="8769697" cy="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>
          <a:xfrm>
            <a:off x="984100" y="88314"/>
            <a:ext cx="8783024" cy="598488"/>
          </a:xfrm>
        </p:spPr>
        <p:txBody>
          <a:bodyPr/>
          <a:lstStyle/>
          <a:p>
            <a:r>
              <a:rPr lang="zh-CN" altLang="en-US" dirty="0"/>
              <a:t>年度个人总结申请及审批流程</a:t>
            </a:r>
          </a:p>
        </p:txBody>
      </p:sp>
      <p:grpSp>
        <p:nvGrpSpPr>
          <p:cNvPr id="84" name="组合 83"/>
          <p:cNvGrpSpPr/>
          <p:nvPr/>
        </p:nvGrpSpPr>
        <p:grpSpPr>
          <a:xfrm>
            <a:off x="3832574" y="1409517"/>
            <a:ext cx="1834436" cy="2946884"/>
            <a:chOff x="2779701" y="761123"/>
            <a:chExt cx="1834436" cy="2946884"/>
          </a:xfrm>
        </p:grpSpPr>
        <p:sp>
          <p:nvSpPr>
            <p:cNvPr id="6" name="圆角矩形 5">
              <a:hlinkClick r:id="rId4" action="ppaction://hlinksldjump"/>
            </p:cNvPr>
            <p:cNvSpPr/>
            <p:nvPr/>
          </p:nvSpPr>
          <p:spPr>
            <a:xfrm>
              <a:off x="3600054" y="761123"/>
              <a:ext cx="364331" cy="1250156"/>
            </a:xfrm>
            <a:prstGeom prst="roundRect">
              <a:avLst/>
            </a:prstGeom>
            <a:solidFill>
              <a:srgbClr val="C816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/>
                <a:t>学生填写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779701" y="2230679"/>
              <a:ext cx="1834436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1.【</a:t>
              </a:r>
              <a:r>
                <a:rPr lang="zh-CN" altLang="en-US" b="1" dirty="0"/>
                <a:t>学生</a:t>
              </a:r>
              <a:r>
                <a:rPr lang="en-US" altLang="zh-CN" b="1" dirty="0"/>
                <a:t>】</a:t>
              </a:r>
            </a:p>
            <a:p>
              <a:pPr algn="ctr"/>
              <a:r>
                <a:rPr lang="zh-CN" altLang="en-US" b="1" dirty="0"/>
                <a:t>获得</a:t>
              </a:r>
              <a:r>
                <a:rPr lang="zh-CN" altLang="en-US" b="1" dirty="0">
                  <a:solidFill>
                    <a:srgbClr val="C00000"/>
                  </a:solidFill>
                  <a:highlight>
                    <a:srgbClr val="FFFF00"/>
                  </a:highlight>
                </a:rPr>
                <a:t>上年度任闻玉助学金的同学提交</a:t>
              </a:r>
              <a:r>
                <a:rPr lang="zh-CN" altLang="en-US" b="1" dirty="0"/>
                <a:t>年度个人总结</a:t>
              </a: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5769627" y="1409517"/>
            <a:ext cx="1559720" cy="3497305"/>
            <a:chOff x="4506112" y="761123"/>
            <a:chExt cx="1559720" cy="3497305"/>
          </a:xfrm>
        </p:grpSpPr>
        <p:sp>
          <p:nvSpPr>
            <p:cNvPr id="24" name="圆角矩形 23"/>
            <p:cNvSpPr/>
            <p:nvPr/>
          </p:nvSpPr>
          <p:spPr>
            <a:xfrm>
              <a:off x="5108179" y="761123"/>
              <a:ext cx="364331" cy="1250156"/>
            </a:xfrm>
            <a:prstGeom prst="roundRect">
              <a:avLst/>
            </a:prstGeom>
            <a:solidFill>
              <a:srgbClr val="C816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/>
                <a:t>思政考核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506112" y="2227103"/>
              <a:ext cx="1559720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2.【</a:t>
              </a:r>
              <a:r>
                <a:rPr lang="zh-CN" altLang="en-US" b="1" dirty="0"/>
                <a:t>思政</a:t>
              </a:r>
              <a:r>
                <a:rPr lang="en-US" altLang="zh-CN" b="1" dirty="0"/>
                <a:t>】</a:t>
              </a:r>
            </a:p>
            <a:p>
              <a:pPr algn="ctr"/>
              <a:r>
                <a:rPr lang="zh-CN" altLang="en-US" b="1" dirty="0"/>
                <a:t>进行审核，并对上一年获得补充助学金的同学进行</a:t>
              </a:r>
              <a:r>
                <a:rPr lang="en-US" altLang="zh-CN" b="1" dirty="0">
                  <a:solidFill>
                    <a:srgbClr val="C00000"/>
                  </a:solidFill>
                </a:rPr>
                <a:t>ABC</a:t>
              </a:r>
              <a:r>
                <a:rPr lang="zh-CN" altLang="en-US" b="1" dirty="0"/>
                <a:t>档</a:t>
              </a:r>
              <a:endParaRPr lang="en-US" altLang="zh-CN" b="1" dirty="0"/>
            </a:p>
            <a:p>
              <a:pPr algn="ctr"/>
              <a:r>
                <a:rPr lang="zh-CN" altLang="en-US" b="1" dirty="0"/>
                <a:t>考核评定</a:t>
              </a:r>
              <a:endParaRPr lang="zh-CN" altLang="en-US" b="1" dirty="0">
                <a:highlight>
                  <a:srgbClr val="FFFF00"/>
                </a:highlight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7518840" y="1409517"/>
            <a:ext cx="1559720" cy="2097881"/>
            <a:chOff x="6018609" y="761123"/>
            <a:chExt cx="1559720" cy="2097881"/>
          </a:xfrm>
        </p:grpSpPr>
        <p:sp>
          <p:nvSpPr>
            <p:cNvPr id="26" name="圆角矩形 25">
              <a:hlinkClick r:id="" action="ppaction://noaction"/>
            </p:cNvPr>
            <p:cNvSpPr/>
            <p:nvPr/>
          </p:nvSpPr>
          <p:spPr>
            <a:xfrm>
              <a:off x="6616304" y="761123"/>
              <a:ext cx="364331" cy="1250156"/>
            </a:xfrm>
            <a:prstGeom prst="roundRect">
              <a:avLst/>
            </a:prstGeom>
            <a:solidFill>
              <a:srgbClr val="C816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/>
                <a:t>院系审核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018609" y="2212673"/>
              <a:ext cx="15597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3.【</a:t>
              </a:r>
              <a:r>
                <a:rPr lang="zh-CN" altLang="en-US" b="1" dirty="0"/>
                <a:t>院系</a:t>
              </a:r>
              <a:r>
                <a:rPr lang="en-US" altLang="zh-CN" b="1" dirty="0"/>
                <a:t>】</a:t>
              </a:r>
            </a:p>
            <a:p>
              <a:pPr algn="ctr"/>
              <a:r>
                <a:rPr lang="zh-CN" altLang="en-US" b="1" dirty="0"/>
                <a:t>进行审核</a:t>
              </a: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9026964" y="1278251"/>
            <a:ext cx="1559720" cy="2248374"/>
            <a:chOff x="7526733" y="629857"/>
            <a:chExt cx="1559720" cy="2248374"/>
          </a:xfrm>
        </p:grpSpPr>
        <p:sp>
          <p:nvSpPr>
            <p:cNvPr id="28" name="圆角矩形 27"/>
            <p:cNvSpPr/>
            <p:nvPr/>
          </p:nvSpPr>
          <p:spPr>
            <a:xfrm>
              <a:off x="8124428" y="629857"/>
              <a:ext cx="364331" cy="1512689"/>
            </a:xfrm>
            <a:prstGeom prst="roundRect">
              <a:avLst/>
            </a:prstGeom>
            <a:solidFill>
              <a:srgbClr val="C816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/>
                <a:t>学生处审核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526733" y="2231900"/>
              <a:ext cx="15597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4.【</a:t>
              </a:r>
              <a:r>
                <a:rPr lang="zh-CN" altLang="en-US" b="1" dirty="0"/>
                <a:t>学生处</a:t>
              </a:r>
              <a:r>
                <a:rPr lang="en-US" altLang="zh-CN" b="1" dirty="0"/>
                <a:t>】</a:t>
              </a:r>
            </a:p>
            <a:p>
              <a:pPr algn="ctr"/>
              <a:r>
                <a:rPr lang="zh-CN" altLang="en-US" b="1" dirty="0"/>
                <a:t>进行审核</a:t>
              </a:r>
            </a:p>
          </p:txBody>
        </p:sp>
      </p:grpSp>
      <p:cxnSp>
        <p:nvCxnSpPr>
          <p:cNvPr id="31" name="直接箭头连接符 30"/>
          <p:cNvCxnSpPr>
            <a:stCxn id="6" idx="3"/>
            <a:endCxn id="24" idx="1"/>
          </p:cNvCxnSpPr>
          <p:nvPr/>
        </p:nvCxnSpPr>
        <p:spPr>
          <a:xfrm>
            <a:off x="5017258" y="2034595"/>
            <a:ext cx="135443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24" idx="3"/>
            <a:endCxn id="26" idx="1"/>
          </p:cNvCxnSpPr>
          <p:nvPr/>
        </p:nvCxnSpPr>
        <p:spPr>
          <a:xfrm>
            <a:off x="6736025" y="2034595"/>
            <a:ext cx="138051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>
            <a:stCxn id="26" idx="3"/>
            <a:endCxn id="28" idx="1"/>
          </p:cNvCxnSpPr>
          <p:nvPr/>
        </p:nvCxnSpPr>
        <p:spPr>
          <a:xfrm>
            <a:off x="8480866" y="2034595"/>
            <a:ext cx="1143793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平行四边形 40"/>
          <p:cNvSpPr/>
          <p:nvPr/>
        </p:nvSpPr>
        <p:spPr>
          <a:xfrm rot="5400000">
            <a:off x="-1129304" y="2485640"/>
            <a:ext cx="4226808" cy="718487"/>
          </a:xfrm>
          <a:prstGeom prst="parallelogram">
            <a:avLst>
              <a:gd name="adj" fmla="val 75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zh-CN" altLang="en-US" sz="2400" b="1" dirty="0"/>
              <a:t>年度个人总结流程</a:t>
            </a:r>
          </a:p>
        </p:txBody>
      </p:sp>
      <p:sp>
        <p:nvSpPr>
          <p:cNvPr id="2" name="矩形 1"/>
          <p:cNvSpPr/>
          <p:nvPr/>
        </p:nvSpPr>
        <p:spPr>
          <a:xfrm>
            <a:off x="842883" y="5298938"/>
            <a:ext cx="10699006" cy="1341649"/>
          </a:xfrm>
          <a:prstGeom prst="rect">
            <a:avLst/>
          </a:prstGeom>
          <a:ln w="19050">
            <a:solidFill>
              <a:schemeClr val="tx1"/>
            </a:solidFill>
            <a:prstDash val="lgDashDotDot"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5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sz="1400" b="1" dirty="0">
                <a:solidFill>
                  <a:srgbClr val="C00000"/>
                </a:solidFill>
                <a:latin typeface="+mn-ea"/>
              </a:rPr>
              <a:t>A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</a:rPr>
              <a:t>档</a:t>
            </a:r>
            <a:r>
              <a:rPr lang="en-US" altLang="zh-CN" sz="1400" b="1" dirty="0">
                <a:solidFill>
                  <a:srgbClr val="C00000"/>
                </a:solidFill>
                <a:latin typeface="+mn-ea"/>
              </a:rPr>
              <a:t>30%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</a:rPr>
              <a:t>：计划完成为</a:t>
            </a:r>
            <a:r>
              <a:rPr lang="en-US" altLang="zh-CN" sz="1400" b="1" dirty="0">
                <a:solidFill>
                  <a:srgbClr val="C00000"/>
                </a:solidFill>
                <a:latin typeface="+mn-ea"/>
              </a:rPr>
              <a:t>100%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</a:rPr>
              <a:t>、成绩排名年级前</a:t>
            </a:r>
            <a:r>
              <a:rPr lang="en-US" altLang="zh-CN" sz="1400" b="1" dirty="0">
                <a:solidFill>
                  <a:srgbClr val="C00000"/>
                </a:solidFill>
                <a:latin typeface="+mn-ea"/>
              </a:rPr>
              <a:t>50%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</a:rPr>
              <a:t>、积极参加公益</a:t>
            </a:r>
            <a:r>
              <a:rPr lang="en-US" altLang="zh-CN" sz="1400" b="1" dirty="0">
                <a:solidFill>
                  <a:srgbClr val="C00000"/>
                </a:solidFill>
                <a:latin typeface="+mn-ea"/>
              </a:rPr>
              <a:t>/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</a:rPr>
              <a:t>课内外活动（以上三条皆满足）</a:t>
            </a:r>
            <a:endParaRPr lang="en-US" altLang="zh-CN" sz="1400" b="1" dirty="0">
              <a:solidFill>
                <a:srgbClr val="C00000"/>
              </a:solidFill>
              <a:latin typeface="+mn-ea"/>
            </a:endParaRPr>
          </a:p>
          <a:p>
            <a:pPr eaLnBrk="1" fontAlgn="auto" hangingPunct="1">
              <a:lnSpc>
                <a:spcPts val="15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sz="1400" b="1" dirty="0">
                <a:solidFill>
                  <a:srgbClr val="C00000"/>
                </a:solidFill>
                <a:latin typeface="+mn-ea"/>
              </a:rPr>
              <a:t>B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</a:rPr>
              <a:t>档</a:t>
            </a:r>
            <a:r>
              <a:rPr lang="en-US" altLang="zh-CN" sz="1400" b="1" dirty="0">
                <a:solidFill>
                  <a:srgbClr val="C00000"/>
                </a:solidFill>
                <a:latin typeface="+mn-ea"/>
              </a:rPr>
              <a:t>40%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</a:rPr>
              <a:t>：计划完成为</a:t>
            </a:r>
            <a:r>
              <a:rPr lang="en-US" altLang="zh-CN" sz="1400" b="1" dirty="0">
                <a:solidFill>
                  <a:srgbClr val="C00000"/>
                </a:solidFill>
                <a:latin typeface="+mn-ea"/>
              </a:rPr>
              <a:t>75%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</a:rPr>
              <a:t>且上一学年成绩挂科少于三门</a:t>
            </a:r>
            <a:endParaRPr lang="en-US" altLang="zh-CN" sz="1400" b="1" dirty="0">
              <a:solidFill>
                <a:srgbClr val="C00000"/>
              </a:solidFill>
              <a:latin typeface="+mn-ea"/>
            </a:endParaRPr>
          </a:p>
          <a:p>
            <a:pPr eaLnBrk="1" fontAlgn="auto" hangingPunct="1">
              <a:lnSpc>
                <a:spcPts val="15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sz="1400" b="1" dirty="0">
                <a:solidFill>
                  <a:srgbClr val="C00000"/>
                </a:solidFill>
                <a:latin typeface="+mn-ea"/>
              </a:rPr>
              <a:t>C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</a:rPr>
              <a:t>档</a:t>
            </a:r>
            <a:r>
              <a:rPr lang="en-US" altLang="zh-CN" sz="1400" b="1" dirty="0">
                <a:solidFill>
                  <a:srgbClr val="C00000"/>
                </a:solidFill>
                <a:latin typeface="+mn-ea"/>
              </a:rPr>
              <a:t>30%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</a:rPr>
              <a:t>：计划完成小于</a:t>
            </a:r>
            <a:r>
              <a:rPr lang="en-US" altLang="zh-CN" sz="1400" b="1" dirty="0">
                <a:solidFill>
                  <a:srgbClr val="C00000"/>
                </a:solidFill>
                <a:latin typeface="+mn-ea"/>
              </a:rPr>
              <a:t>50%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</a:rPr>
              <a:t>、成绩出现三门（含</a:t>
            </a:r>
            <a:r>
              <a:rPr lang="en-US" altLang="zh-CN" sz="1400" b="1" dirty="0">
                <a:solidFill>
                  <a:srgbClr val="C00000"/>
                </a:solidFill>
                <a:latin typeface="+mn-ea"/>
              </a:rPr>
              <a:t>3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</a:rPr>
              <a:t>门）以上挂科、生活铺张浪费，过度娱乐，奢侈消费或无故拒绝参加设奖方活动。</a:t>
            </a:r>
            <a:endParaRPr lang="en-US" altLang="zh-CN" sz="1400" b="1" dirty="0">
              <a:solidFill>
                <a:srgbClr val="C00000"/>
              </a:solidFill>
              <a:latin typeface="+mn-ea"/>
            </a:endParaRPr>
          </a:p>
          <a:p>
            <a:pPr eaLnBrk="1" fontAlgn="auto" hangingPunct="1">
              <a:lnSpc>
                <a:spcPts val="15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zh-CN" sz="1400" b="1" dirty="0">
                <a:solidFill>
                  <a:srgbClr val="C00000"/>
                </a:solidFill>
                <a:latin typeface="+mn-ea"/>
              </a:rPr>
              <a:t>※</a:t>
            </a:r>
            <a:r>
              <a:rPr lang="zh-CN" altLang="en-US" sz="2000" b="1" dirty="0">
                <a:highlight>
                  <a:srgbClr val="FFFF00"/>
                </a:highlight>
              </a:rPr>
              <a:t>考核</a:t>
            </a:r>
            <a:r>
              <a:rPr lang="en-US" altLang="zh-CN" sz="2000" b="1" dirty="0">
                <a:highlight>
                  <a:srgbClr val="FFFF00"/>
                </a:highlight>
              </a:rPr>
              <a:t>C</a:t>
            </a:r>
            <a:r>
              <a:rPr lang="zh-CN" altLang="en-US" sz="2000" b="1" dirty="0">
                <a:highlight>
                  <a:srgbClr val="FFFF00"/>
                </a:highlight>
              </a:rPr>
              <a:t>档学生自动取消本年度申请资格</a:t>
            </a:r>
            <a:endParaRPr lang="zh-CN" altLang="en-US" sz="1400" b="1" dirty="0">
              <a:highlight>
                <a:srgbClr val="FFFF00"/>
              </a:highlight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02127" y="4946323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>
                <a:highlight>
                  <a:srgbClr val="FFFF00"/>
                </a:highlight>
              </a:rPr>
              <a:t>思政教师考核评定原则</a:t>
            </a:r>
          </a:p>
        </p:txBody>
      </p:sp>
      <p:sp>
        <p:nvSpPr>
          <p:cNvPr id="5" name="箭头: 下 4"/>
          <p:cNvSpPr/>
          <p:nvPr/>
        </p:nvSpPr>
        <p:spPr>
          <a:xfrm>
            <a:off x="6971113" y="4953959"/>
            <a:ext cx="547727" cy="243750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480801" y="1027452"/>
            <a:ext cx="1442081" cy="2130718"/>
          </a:xfrm>
          <a:prstGeom prst="rect">
            <a:avLst/>
          </a:prstGeom>
          <a:noFill/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年度个人总结报告只需线上提交即可</a:t>
            </a:r>
            <a:endParaRPr kumimoji="1" lang="en-US" altLang="zh-CN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kumimoji="1" lang="zh-CN" altLang="en-US" sz="2000" b="1" dirty="0">
                <a:solidFill>
                  <a:srgbClr val="C0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无需打印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>
          <a:xfrm>
            <a:off x="1153507" y="90420"/>
            <a:ext cx="7081677" cy="598488"/>
          </a:xfrm>
        </p:spPr>
        <p:txBody>
          <a:bodyPr/>
          <a:lstStyle/>
          <a:p>
            <a:r>
              <a:rPr lang="zh-CN" altLang="en-US" dirty="0"/>
              <a:t>线上申请指南</a:t>
            </a:r>
            <a:r>
              <a:rPr lang="en-US" altLang="zh-CN" dirty="0"/>
              <a:t>——</a:t>
            </a:r>
            <a:r>
              <a:rPr lang="zh-CN" altLang="en-US" dirty="0"/>
              <a:t>年度</a:t>
            </a:r>
            <a:r>
              <a:rPr lang="zh-CN" altLang="zh-CN" dirty="0"/>
              <a:t>个人总结</a:t>
            </a:r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537335" y="933620"/>
            <a:ext cx="1150642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1.</a:t>
            </a:r>
            <a:r>
              <a:rPr lang="zh-CN" altLang="zh-CN" sz="1400" b="1" dirty="0">
                <a:latin typeface="+mn-ea"/>
                <a:cs typeface="Times New Roman" panose="02020603050405020304" pitchFamily="18" charset="0"/>
              </a:rPr>
              <a:t>通过</a:t>
            </a:r>
            <a:r>
              <a:rPr lang="en-US" altLang="zh-CN" sz="1400" b="1" dirty="0" err="1">
                <a:latin typeface="+mn-ea"/>
                <a:cs typeface="Times New Roman" panose="02020603050405020304" pitchFamily="18" charset="0"/>
              </a:rPr>
              <a:t>Jaccount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登陆</a:t>
            </a:r>
            <a:r>
              <a:rPr lang="zh-CN" altLang="zh-CN" sz="1400" b="1" dirty="0">
                <a:latin typeface="+mn-ea"/>
                <a:cs typeface="Times New Roman" panose="02020603050405020304" pitchFamily="18" charset="0"/>
              </a:rPr>
              <a:t>我的数字交大（</a:t>
            </a:r>
            <a:r>
              <a:rPr lang="en-US" altLang="zh-CN" sz="1400" b="1" dirty="0">
                <a:solidFill>
                  <a:srgbClr val="0070C0"/>
                </a:solidFill>
                <a:latin typeface="+mn-ea"/>
                <a:cs typeface="Times New Roman" panose="02020603050405020304" pitchFamily="18" charset="0"/>
              </a:rPr>
              <a:t>https://my.sjtu.edu.cn/</a:t>
            </a:r>
            <a:r>
              <a:rPr lang="zh-CN" altLang="zh-CN" sz="1400" b="1" dirty="0">
                <a:latin typeface="+mn-ea"/>
                <a:cs typeface="Times New Roman" panose="02020603050405020304" pitchFamily="18" charset="0"/>
              </a:rPr>
              <a:t>），选择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【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服务大厅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】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中的</a:t>
            </a:r>
            <a:r>
              <a:rPr lang="zh-CN" altLang="zh-CN" sz="1400" b="1" dirty="0">
                <a:latin typeface="+mn-ea"/>
                <a:cs typeface="Times New Roman" panose="02020603050405020304" pitchFamily="18" charset="0"/>
              </a:rPr>
              <a:t>【学生工作】点击【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年度个人总结</a:t>
            </a:r>
            <a:r>
              <a:rPr lang="zh-CN" altLang="zh-CN" sz="1400" b="1" dirty="0">
                <a:latin typeface="+mn-ea"/>
                <a:cs typeface="Times New Roman" panose="02020603050405020304" pitchFamily="18" charset="0"/>
              </a:rPr>
              <a:t>】进行填写。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796" y="1241397"/>
            <a:ext cx="4678043" cy="5115421"/>
          </a:xfrm>
          <a:prstGeom prst="rect">
            <a:avLst/>
          </a:prstGeom>
        </p:spPr>
      </p:pic>
      <p:cxnSp>
        <p:nvCxnSpPr>
          <p:cNvPr id="8" name="直接箭头连接符 7"/>
          <p:cNvCxnSpPr/>
          <p:nvPr/>
        </p:nvCxnSpPr>
        <p:spPr>
          <a:xfrm flipH="1" flipV="1">
            <a:off x="2410550" y="4737370"/>
            <a:ext cx="2905882" cy="87549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5316432" y="5527562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年度个人总结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417497" y="2635931"/>
            <a:ext cx="640268" cy="506635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zh-CN" altLang="en-US"/>
          </a:p>
        </p:txBody>
      </p:sp>
      <p:cxnSp>
        <p:nvCxnSpPr>
          <p:cNvPr id="12" name="直接箭头连接符 11"/>
          <p:cNvCxnSpPr/>
          <p:nvPr/>
        </p:nvCxnSpPr>
        <p:spPr>
          <a:xfrm>
            <a:off x="1659756" y="2084597"/>
            <a:ext cx="750794" cy="36521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9839" y="1270909"/>
            <a:ext cx="6611645" cy="2197777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9611315" y="4258878"/>
            <a:ext cx="27564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rgbClr val="C00000"/>
                </a:solidFill>
                <a:highlight>
                  <a:srgbClr val="FFFF00"/>
                </a:highlight>
                <a:latin typeface="+mn-ea"/>
              </a:rPr>
              <a:t>照片要求：</a:t>
            </a:r>
            <a:endParaRPr lang="en-US" altLang="zh-CN" sz="1600" b="1" dirty="0">
              <a:solidFill>
                <a:srgbClr val="C00000"/>
              </a:solidFill>
              <a:highlight>
                <a:srgbClr val="FFFF00"/>
              </a:highlight>
              <a:latin typeface="+mn-ea"/>
            </a:endParaRPr>
          </a:p>
          <a:p>
            <a:r>
              <a:rPr lang="zh-CN" altLang="en-US" sz="1600" b="1" dirty="0">
                <a:solidFill>
                  <a:srgbClr val="C00000"/>
                </a:solidFill>
                <a:highlight>
                  <a:srgbClr val="FFFF00"/>
                </a:highlight>
                <a:latin typeface="+mn-ea"/>
              </a:rPr>
              <a:t>本人正面免冠彩色头像，纯色背景无边框，人像清晰</a:t>
            </a:r>
          </a:p>
        </p:txBody>
      </p:sp>
      <p:cxnSp>
        <p:nvCxnSpPr>
          <p:cNvPr id="15" name="直接箭头连接符 14"/>
          <p:cNvCxnSpPr/>
          <p:nvPr/>
        </p:nvCxnSpPr>
        <p:spPr>
          <a:xfrm flipV="1">
            <a:off x="11023600" y="2946400"/>
            <a:ext cx="345440" cy="12700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5483373" y="1389360"/>
            <a:ext cx="5247686" cy="219777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箭头连接符 18"/>
          <p:cNvCxnSpPr>
            <a:endCxn id="20" idx="0"/>
          </p:cNvCxnSpPr>
          <p:nvPr/>
        </p:nvCxnSpPr>
        <p:spPr>
          <a:xfrm flipH="1">
            <a:off x="7351352" y="3558630"/>
            <a:ext cx="1124874" cy="67174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5435600" y="4230370"/>
            <a:ext cx="383095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dirty="0">
                <a:solidFill>
                  <a:srgbClr val="C00000"/>
                </a:solidFill>
                <a:highlight>
                  <a:srgbClr val="FFFF00"/>
                </a:highlight>
                <a:latin typeface="+mn-ea"/>
              </a:rPr>
              <a:t>其余内容部分会自动填充，若信息会有错误请认真核对并自行修改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08" y="1659938"/>
            <a:ext cx="6832905" cy="70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171532" y="1100089"/>
            <a:ext cx="29915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2. </a:t>
            </a:r>
            <a:r>
              <a:rPr lang="zh-CN" altLang="zh-CN" sz="1400" b="1" dirty="0">
                <a:latin typeface="+mn-ea"/>
                <a:cs typeface="Times New Roman" panose="02020603050405020304" pitchFamily="18" charset="0"/>
              </a:rPr>
              <a:t>填写过程中，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请注意以下栏目。</a:t>
            </a:r>
            <a:endParaRPr lang="zh-CN" altLang="zh-CN" sz="1400" b="1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760108" y="1365079"/>
            <a:ext cx="563808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1200" b="1" dirty="0">
                <a:latin typeface="+mn-ea"/>
                <a:cs typeface="Times New Roman" panose="02020603050405020304" pitchFamily="18" charset="0"/>
              </a:rPr>
              <a:t>【职业生涯规划】</a:t>
            </a:r>
            <a:r>
              <a:rPr lang="zh-CN" altLang="en-US" sz="1200" b="1" dirty="0">
                <a:latin typeface="+mn-ea"/>
                <a:cs typeface="Times New Roman" panose="02020603050405020304" pitchFamily="18" charset="0"/>
              </a:rPr>
              <a:t>栏目</a:t>
            </a:r>
            <a:r>
              <a:rPr lang="zh-CN" altLang="zh-CN" sz="1200" b="1" dirty="0">
                <a:latin typeface="+mn-ea"/>
                <a:cs typeface="Times New Roman" panose="02020603050405020304" pitchFamily="18" charset="0"/>
              </a:rPr>
              <a:t>中，深造方向与就业方向</a:t>
            </a:r>
            <a:r>
              <a:rPr lang="zh-CN" altLang="en-US" sz="1200" b="1" dirty="0">
                <a:latin typeface="+mn-ea"/>
                <a:cs typeface="Times New Roman" panose="02020603050405020304" pitchFamily="18" charset="0"/>
              </a:rPr>
              <a:t>选填一个</a:t>
            </a:r>
            <a:r>
              <a:rPr lang="zh-CN" altLang="zh-CN" sz="1200" b="1" dirty="0">
                <a:latin typeface="+mn-ea"/>
                <a:cs typeface="Times New Roman" panose="02020603050405020304" pitchFamily="18" charset="0"/>
              </a:rPr>
              <a:t>，另一个</a:t>
            </a:r>
            <a:r>
              <a:rPr lang="zh-CN" altLang="en-US" sz="1200" b="1" dirty="0">
                <a:latin typeface="+mn-ea"/>
                <a:cs typeface="Times New Roman" panose="02020603050405020304" pitchFamily="18" charset="0"/>
              </a:rPr>
              <a:t>则</a:t>
            </a:r>
            <a:r>
              <a:rPr lang="zh-CN" altLang="zh-CN" sz="1200" b="1" dirty="0">
                <a:latin typeface="+mn-ea"/>
                <a:cs typeface="Times New Roman" panose="02020603050405020304" pitchFamily="18" charset="0"/>
              </a:rPr>
              <a:t>填</a:t>
            </a:r>
            <a:r>
              <a:rPr lang="zh-CN" altLang="en-US" sz="1200" b="1" dirty="0">
                <a:latin typeface="+mn-ea"/>
                <a:cs typeface="Times New Roman" panose="02020603050405020304" pitchFamily="18" charset="0"/>
              </a:rPr>
              <a:t>“</a:t>
            </a:r>
            <a:r>
              <a:rPr lang="zh-CN" altLang="zh-CN" sz="1200" b="1" dirty="0">
                <a:latin typeface="+mn-ea"/>
                <a:cs typeface="Times New Roman" panose="02020603050405020304" pitchFamily="18" charset="0"/>
              </a:rPr>
              <a:t>无</a:t>
            </a:r>
            <a:r>
              <a:rPr lang="zh-CN" altLang="en-US" sz="1200" b="1" dirty="0">
                <a:latin typeface="+mn-ea"/>
                <a:cs typeface="Times New Roman" panose="02020603050405020304" pitchFamily="18" charset="0"/>
              </a:rPr>
              <a:t>”；</a:t>
            </a:r>
            <a:endParaRPr lang="zh-CN" altLang="zh-CN" sz="1200" b="1" dirty="0">
              <a:latin typeface="+mn-ea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zh-CN" altLang="zh-CN" sz="1200" b="1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3" name="Rectangle 17"/>
          <p:cNvSpPr>
            <a:spLocks noChangeArrowheads="1"/>
          </p:cNvSpPr>
          <p:nvPr/>
        </p:nvSpPr>
        <p:spPr bwMode="auto">
          <a:xfrm>
            <a:off x="171532" y="4772396"/>
            <a:ext cx="783900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4. 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填写完成后，点击左上角提交按钮后选择你的思政老师，确认后即完成年度个人总结的提交。</a:t>
            </a:r>
          </a:p>
        </p:txBody>
      </p:sp>
      <p:sp>
        <p:nvSpPr>
          <p:cNvPr id="16" name="矩形 15"/>
          <p:cNvSpPr/>
          <p:nvPr/>
        </p:nvSpPr>
        <p:spPr>
          <a:xfrm>
            <a:off x="760108" y="2528176"/>
            <a:ext cx="734207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200" b="1" dirty="0">
                <a:latin typeface="+mn-ea"/>
                <a:cs typeface="Times New Roman" panose="02020603050405020304" pitchFamily="18" charset="0"/>
              </a:rPr>
              <a:t>【</a:t>
            </a:r>
            <a:r>
              <a:rPr lang="zh-CN" altLang="en-US" sz="1200" b="1" dirty="0">
                <a:latin typeface="+mn-ea"/>
                <a:cs typeface="Times New Roman" panose="02020603050405020304" pitchFamily="18" charset="0"/>
              </a:rPr>
              <a:t>上一年度个人提升计划完成情况</a:t>
            </a:r>
            <a:r>
              <a:rPr lang="en-US" altLang="zh-CN" sz="1200" b="1" dirty="0">
                <a:latin typeface="+mn-ea"/>
                <a:cs typeface="Times New Roman" panose="02020603050405020304" pitchFamily="18" charset="0"/>
              </a:rPr>
              <a:t>】</a:t>
            </a:r>
            <a:r>
              <a:rPr lang="zh-CN" altLang="en-US" sz="1200" b="1" dirty="0">
                <a:latin typeface="+mn-ea"/>
                <a:cs typeface="Times New Roman" panose="02020603050405020304" pitchFamily="18" charset="0"/>
              </a:rPr>
              <a:t>栏目中，最右侧为上年度计划的完成程度，填写区间为</a:t>
            </a:r>
            <a:r>
              <a:rPr lang="en-US" altLang="zh-CN" sz="1200" b="1" dirty="0">
                <a:latin typeface="+mn-ea"/>
                <a:cs typeface="Times New Roman" panose="02020603050405020304" pitchFamily="18" charset="0"/>
              </a:rPr>
              <a:t>0%~100%</a:t>
            </a:r>
            <a:r>
              <a:rPr lang="zh-CN" altLang="en-US" sz="1200" b="1" dirty="0">
                <a:latin typeface="+mn-ea"/>
                <a:cs typeface="Times New Roman" panose="02020603050405020304" pitchFamily="18" charset="0"/>
              </a:rPr>
              <a:t>。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0855533" y="5054518"/>
            <a:ext cx="1188823" cy="980860"/>
            <a:chOff x="10870047" y="5057475"/>
            <a:chExt cx="1188823" cy="980860"/>
          </a:xfrm>
        </p:grpSpPr>
        <p:pic>
          <p:nvPicPr>
            <p:cNvPr id="17" name="图片 16">
              <a:hlinkClick r:id="rId3" action="ppaction://hlinksldjump"/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70047" y="5057475"/>
              <a:ext cx="1188823" cy="725487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11089996" y="5776725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b="1" dirty="0">
                  <a:solidFill>
                    <a:srgbClr val="D18282"/>
                  </a:solidFill>
                </a:rPr>
                <a:t>返回流程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560" y="2779300"/>
            <a:ext cx="6755453" cy="708450"/>
          </a:xfrm>
          <a:prstGeom prst="rect">
            <a:avLst/>
          </a:prstGeom>
        </p:spPr>
      </p:pic>
      <p:sp>
        <p:nvSpPr>
          <p:cNvPr id="6" name="文本占位符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/>
              <a:t>线上申请指南</a:t>
            </a:r>
            <a:r>
              <a:rPr lang="en-US" altLang="zh-CN" dirty="0"/>
              <a:t>——</a:t>
            </a:r>
            <a:r>
              <a:rPr lang="zh-CN" altLang="en-US" dirty="0"/>
              <a:t>年度</a:t>
            </a:r>
            <a:r>
              <a:rPr lang="zh-CN" altLang="zh-CN" dirty="0"/>
              <a:t>个人总结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6"/>
          <a:srcRect r="54417"/>
          <a:stretch>
            <a:fillRect/>
          </a:stretch>
        </p:blipFill>
        <p:spPr>
          <a:xfrm>
            <a:off x="8102183" y="1953970"/>
            <a:ext cx="3610245" cy="1573987"/>
          </a:xfrm>
          <a:prstGeom prst="rect">
            <a:avLst/>
          </a:prstGeom>
        </p:spPr>
      </p:pic>
      <p:sp>
        <p:nvSpPr>
          <p:cNvPr id="19" name="Rectangle 16"/>
          <p:cNvSpPr>
            <a:spLocks noChangeArrowheads="1"/>
          </p:cNvSpPr>
          <p:nvPr/>
        </p:nvSpPr>
        <p:spPr bwMode="auto">
          <a:xfrm>
            <a:off x="8010536" y="1410501"/>
            <a:ext cx="370189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1200" b="1" dirty="0">
                <a:latin typeface="+mn-ea"/>
                <a:cs typeface="Times New Roman" panose="02020603050405020304" pitchFamily="18" charset="0"/>
              </a:rPr>
              <a:t>【</a:t>
            </a:r>
            <a:r>
              <a:rPr lang="zh-CN" altLang="en-US" sz="1200" b="1" dirty="0">
                <a:latin typeface="+mn-ea"/>
                <a:cs typeface="Times New Roman" panose="02020603050405020304" pitchFamily="18" charset="0"/>
              </a:rPr>
              <a:t>总结与展望</a:t>
            </a:r>
            <a:r>
              <a:rPr lang="zh-CN" altLang="zh-CN" sz="1200" b="1" dirty="0">
                <a:latin typeface="+mn-ea"/>
                <a:cs typeface="Times New Roman" panose="02020603050405020304" pitchFamily="18" charset="0"/>
              </a:rPr>
              <a:t>】</a:t>
            </a:r>
            <a:r>
              <a:rPr lang="zh-CN" altLang="en-US" sz="1200" b="1" dirty="0">
                <a:latin typeface="+mn-ea"/>
                <a:cs typeface="Times New Roman" panose="02020603050405020304" pitchFamily="18" charset="0"/>
              </a:rPr>
              <a:t>栏目</a:t>
            </a:r>
            <a:r>
              <a:rPr lang="zh-CN" altLang="zh-CN" sz="1200" b="1" dirty="0">
                <a:latin typeface="+mn-ea"/>
                <a:cs typeface="Times New Roman" panose="02020603050405020304" pitchFamily="18" charset="0"/>
              </a:rPr>
              <a:t>中，</a:t>
            </a:r>
            <a:r>
              <a:rPr lang="zh-CN" altLang="en-US" sz="1200" b="1" dirty="0">
                <a:latin typeface="+mn-ea"/>
                <a:cs typeface="Times New Roman" panose="02020603050405020304" pitchFamily="18" charset="0"/>
              </a:rPr>
              <a:t>直接写正文，</a:t>
            </a:r>
            <a:r>
              <a:rPr lang="zh-CN" altLang="en-US" sz="12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无需填写尊敬的</a:t>
            </a:r>
            <a:r>
              <a:rPr lang="en-US" altLang="zh-CN" sz="12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xxx</a:t>
            </a:r>
            <a:r>
              <a:rPr lang="zh-CN" altLang="en-US" sz="1200" b="1" dirty="0">
                <a:latin typeface="+mn-ea"/>
                <a:cs typeface="Times New Roman" panose="02020603050405020304" pitchFamily="18" charset="0"/>
              </a:rPr>
              <a:t>，系统会自动打印</a:t>
            </a:r>
            <a:endParaRPr lang="zh-CN" altLang="zh-CN" sz="1200" b="1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992001" y="2922365"/>
            <a:ext cx="2560401" cy="5066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r>
              <a:rPr lang="zh-CN" altLang="en-US" sz="1200" b="1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无需填写尊敬的</a:t>
            </a:r>
            <a:r>
              <a:rPr lang="en-US" altLang="zh-CN" sz="1200" b="1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xxx</a:t>
            </a:r>
            <a:r>
              <a:rPr lang="zh-CN" altLang="en-US" sz="1200" b="1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，直接填写正文即可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7"/>
          <a:srcRect b="37266"/>
          <a:stretch>
            <a:fillRect/>
          </a:stretch>
        </p:blipFill>
        <p:spPr>
          <a:xfrm>
            <a:off x="3917544" y="5080173"/>
            <a:ext cx="3493311" cy="1334777"/>
          </a:xfrm>
          <a:prstGeom prst="rect">
            <a:avLst/>
          </a:prstGeom>
        </p:spPr>
      </p:pic>
      <p:sp>
        <p:nvSpPr>
          <p:cNvPr id="21" name="Rectangle 15"/>
          <p:cNvSpPr>
            <a:spLocks noChangeArrowheads="1"/>
          </p:cNvSpPr>
          <p:nvPr/>
        </p:nvSpPr>
        <p:spPr bwMode="auto">
          <a:xfrm>
            <a:off x="171532" y="3731064"/>
            <a:ext cx="11748618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3. 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上一学年挂科门数，将统计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2020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年度春季和秋季学期总的挂科门数，将作为学院和学校考核评定的参考</a:t>
            </a:r>
            <a:endParaRPr lang="zh-CN" altLang="zh-CN" sz="1400" b="1" dirty="0">
              <a:latin typeface="+mn-ea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12434" y="4082337"/>
            <a:ext cx="8070234" cy="56263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016" y="2075449"/>
            <a:ext cx="6751895" cy="2109967"/>
          </a:xfrm>
          <a:prstGeom prst="rect">
            <a:avLst/>
          </a:prstGeom>
        </p:spPr>
      </p:pic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/>
              <a:t>线上申请指南</a:t>
            </a:r>
            <a:r>
              <a:rPr lang="en-US" altLang="zh-CN" dirty="0"/>
              <a:t>——</a:t>
            </a:r>
            <a:r>
              <a:rPr lang="zh-CN" altLang="en-US" dirty="0"/>
              <a:t>年度</a:t>
            </a:r>
            <a:r>
              <a:rPr lang="zh-CN" altLang="zh-CN" dirty="0"/>
              <a:t>个人总结</a:t>
            </a:r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221691" y="1014358"/>
            <a:ext cx="1174861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5. 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提交后，登陆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【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我的数字交大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】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，在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【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已办事项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】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中查看审核进度</a:t>
            </a:r>
            <a:endParaRPr lang="en-US" altLang="zh-CN" sz="1400" b="1" dirty="0">
              <a:latin typeface="+mn-ea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1400" b="1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28600" y="7080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28600" y="38401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10870047" y="5057475"/>
            <a:ext cx="1188823" cy="980860"/>
            <a:chOff x="10870047" y="5057475"/>
            <a:chExt cx="1188823" cy="980860"/>
          </a:xfrm>
        </p:grpSpPr>
        <p:pic>
          <p:nvPicPr>
            <p:cNvPr id="16" name="图片 15">
              <a:hlinkClick r:id="rId4" action="ppaction://hlinksldjump"/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70047" y="5057475"/>
              <a:ext cx="1188823" cy="725487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11089996" y="5776725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b="1" dirty="0">
                  <a:solidFill>
                    <a:srgbClr val="D18282"/>
                  </a:solidFill>
                </a:rPr>
                <a:t>返回流程</a:t>
              </a:r>
            </a:p>
          </p:txBody>
        </p:sp>
      </p:grpSp>
      <p:sp>
        <p:nvSpPr>
          <p:cNvPr id="10" name="矩形 9"/>
          <p:cNvSpPr/>
          <p:nvPr/>
        </p:nvSpPr>
        <p:spPr>
          <a:xfrm>
            <a:off x="1359436" y="4227594"/>
            <a:ext cx="10647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2.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显示通过</a:t>
            </a:r>
            <a:endParaRPr lang="zh-CN" altLang="en-US" sz="1400" dirty="0">
              <a:solidFill>
                <a:srgbClr val="C00000"/>
              </a:solidFill>
            </a:endParaRPr>
          </a:p>
        </p:txBody>
      </p:sp>
      <p:cxnSp>
        <p:nvCxnSpPr>
          <p:cNvPr id="13" name="直接箭头连接符 12"/>
          <p:cNvCxnSpPr/>
          <p:nvPr/>
        </p:nvCxnSpPr>
        <p:spPr>
          <a:xfrm flipV="1">
            <a:off x="2041600" y="4017970"/>
            <a:ext cx="225539" cy="26467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 flipH="1">
            <a:off x="8396821" y="2413310"/>
            <a:ext cx="740788" cy="25927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9137609" y="2305031"/>
            <a:ext cx="10647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1.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已办事项</a:t>
            </a:r>
            <a:endParaRPr lang="zh-CN" altLang="en-US" sz="1400" dirty="0">
              <a:solidFill>
                <a:srgbClr val="C0000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947638" y="4233380"/>
            <a:ext cx="10647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3.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点击查看</a:t>
            </a:r>
            <a:endParaRPr lang="zh-CN" altLang="en-US" sz="1400" dirty="0">
              <a:solidFill>
                <a:srgbClr val="C00000"/>
              </a:solidFill>
            </a:endParaRPr>
          </a:p>
        </p:txBody>
      </p:sp>
      <p:cxnSp>
        <p:nvCxnSpPr>
          <p:cNvPr id="28" name="直接箭头连接符 27"/>
          <p:cNvCxnSpPr>
            <a:stCxn id="27" idx="1"/>
          </p:cNvCxnSpPr>
          <p:nvPr/>
        </p:nvCxnSpPr>
        <p:spPr>
          <a:xfrm flipH="1" flipV="1">
            <a:off x="8544018" y="4110281"/>
            <a:ext cx="403620" cy="27698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6723855" y="2498537"/>
            <a:ext cx="1787615" cy="68534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6864959" y="3860138"/>
            <a:ext cx="1740071" cy="31579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638995" y="1657701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待申请显示通过后，选择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【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查看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】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进入，点击最下方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【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申请人填写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】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；</a:t>
            </a:r>
            <a:endParaRPr lang="zh-CN" altLang="zh-CN" sz="1400" b="1" dirty="0">
              <a:latin typeface="+mn-ea"/>
              <a:cs typeface="Times New Roman" panose="02020603050405020304" pitchFamily="18" charset="0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6015" y="4681639"/>
            <a:ext cx="6751896" cy="1152924"/>
          </a:xfrm>
          <a:prstGeom prst="rect">
            <a:avLst/>
          </a:prstGeom>
        </p:spPr>
      </p:pic>
      <p:sp>
        <p:nvSpPr>
          <p:cNvPr id="29" name="椭圆 28"/>
          <p:cNvSpPr/>
          <p:nvPr/>
        </p:nvSpPr>
        <p:spPr>
          <a:xfrm>
            <a:off x="1810842" y="5485729"/>
            <a:ext cx="1340732" cy="35791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25283" y="5067519"/>
            <a:ext cx="13407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4.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申请人填写</a:t>
            </a:r>
            <a:endParaRPr lang="zh-CN" altLang="en-US" sz="1400" dirty="0">
              <a:solidFill>
                <a:srgbClr val="C00000"/>
              </a:solidFill>
            </a:endParaRPr>
          </a:p>
        </p:txBody>
      </p:sp>
      <p:cxnSp>
        <p:nvCxnSpPr>
          <p:cNvPr id="31" name="直接箭头连接符 30"/>
          <p:cNvCxnSpPr>
            <a:endCxn id="29" idx="2"/>
          </p:cNvCxnSpPr>
          <p:nvPr/>
        </p:nvCxnSpPr>
        <p:spPr>
          <a:xfrm>
            <a:off x="1260629" y="5412771"/>
            <a:ext cx="550213" cy="25191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"/>
          <p:cNvSpPr txBox="1">
            <a:spLocks noChangeArrowheads="1"/>
          </p:cNvSpPr>
          <p:nvPr/>
        </p:nvSpPr>
        <p:spPr bwMode="auto">
          <a:xfrm>
            <a:off x="2453540" y="2440653"/>
            <a:ext cx="8157028" cy="98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400" b="1" dirty="0">
                <a:solidFill>
                  <a:srgbClr val="C00000"/>
                </a:solidFill>
                <a:latin typeface="微软雅黑" panose="020B0503020204020204" pitchFamily="34" charset="-122"/>
              </a:rPr>
              <a:t>助学金申请线上操作指南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219443" y="2349943"/>
            <a:ext cx="10311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8000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kumimoji="0" lang="en-US" altLang="zh-CN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endParaRPr kumimoji="0" lang="zh-CN" altLang="en-US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1956360" y="3683146"/>
            <a:ext cx="8769697" cy="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>
          <a:xfrm>
            <a:off x="1075351" y="43657"/>
            <a:ext cx="8783024" cy="598488"/>
          </a:xfrm>
        </p:spPr>
        <p:txBody>
          <a:bodyPr/>
          <a:lstStyle/>
          <a:p>
            <a:r>
              <a:rPr lang="zh-CN" altLang="en-US" dirty="0"/>
              <a:t>任闻玉助学金申请及审批流程</a:t>
            </a:r>
          </a:p>
        </p:txBody>
      </p:sp>
      <p:sp>
        <p:nvSpPr>
          <p:cNvPr id="43" name="平行四边形 42"/>
          <p:cNvSpPr/>
          <p:nvPr/>
        </p:nvSpPr>
        <p:spPr>
          <a:xfrm rot="5400000">
            <a:off x="-1198962" y="3091462"/>
            <a:ext cx="3467495" cy="571281"/>
          </a:xfrm>
          <a:prstGeom prst="parallelogram">
            <a:avLst>
              <a:gd name="adj" fmla="val 75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zh-CN" altLang="en-US" sz="2400" b="1" dirty="0"/>
              <a:t>助学金申请流程</a:t>
            </a:r>
          </a:p>
        </p:txBody>
      </p:sp>
      <p:grpSp>
        <p:nvGrpSpPr>
          <p:cNvPr id="99" name="组合 98"/>
          <p:cNvGrpSpPr/>
          <p:nvPr/>
        </p:nvGrpSpPr>
        <p:grpSpPr>
          <a:xfrm>
            <a:off x="2216545" y="2128979"/>
            <a:ext cx="1665502" cy="3511079"/>
            <a:chOff x="2216545" y="3772053"/>
            <a:chExt cx="1665502" cy="3511079"/>
          </a:xfrm>
        </p:grpSpPr>
        <p:sp>
          <p:nvSpPr>
            <p:cNvPr id="42" name="圆角矩形 41">
              <a:hlinkClick r:id="" action="ppaction://noaction"/>
            </p:cNvPr>
            <p:cNvSpPr/>
            <p:nvPr/>
          </p:nvSpPr>
          <p:spPr>
            <a:xfrm>
              <a:off x="3006081" y="3772053"/>
              <a:ext cx="364331" cy="1250156"/>
            </a:xfrm>
            <a:prstGeom prst="roundRect">
              <a:avLst/>
            </a:prstGeom>
            <a:solidFill>
              <a:srgbClr val="C816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/>
                <a:t>学生填写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216545" y="5251807"/>
              <a:ext cx="1665502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1.【</a:t>
              </a:r>
              <a:r>
                <a:rPr lang="zh-CN" altLang="en-US" b="1" dirty="0"/>
                <a:t>学生</a:t>
              </a:r>
              <a:r>
                <a:rPr lang="en-US" altLang="zh-CN" b="1" dirty="0"/>
                <a:t>】</a:t>
              </a:r>
            </a:p>
            <a:p>
              <a:pPr algn="ctr"/>
              <a:r>
                <a:rPr lang="zh-CN" altLang="en-US" b="1" dirty="0"/>
                <a:t>符合任闻玉助学金</a:t>
              </a:r>
              <a:r>
                <a:rPr lang="zh-CN" altLang="en-US" b="1" dirty="0">
                  <a:solidFill>
                    <a:srgbClr val="C00000"/>
                  </a:solidFill>
                </a:rPr>
                <a:t>跟踪续评条件</a:t>
              </a:r>
              <a:r>
                <a:rPr lang="zh-CN" altLang="en-US" b="1" dirty="0"/>
                <a:t>的学生、和有意向申请新评的学生</a:t>
              </a:r>
              <a:r>
                <a:rPr lang="zh-CN" altLang="en-US" b="1" dirty="0">
                  <a:solidFill>
                    <a:srgbClr val="C00000"/>
                  </a:solidFill>
                </a:rPr>
                <a:t>提交申请</a:t>
              </a:r>
              <a:endParaRPr lang="en-US" altLang="zh-CN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3838832" y="2012148"/>
            <a:ext cx="1353342" cy="2242916"/>
            <a:chOff x="6544202" y="3655222"/>
            <a:chExt cx="1353342" cy="2242916"/>
          </a:xfrm>
        </p:grpSpPr>
        <p:sp>
          <p:nvSpPr>
            <p:cNvPr id="48" name="圆角矩形 47">
              <a:hlinkClick r:id="" action="ppaction://noaction"/>
            </p:cNvPr>
            <p:cNvSpPr/>
            <p:nvPr/>
          </p:nvSpPr>
          <p:spPr>
            <a:xfrm>
              <a:off x="6765499" y="3655222"/>
              <a:ext cx="758932" cy="1479754"/>
            </a:xfrm>
            <a:prstGeom prst="roundRect">
              <a:avLst/>
            </a:prstGeom>
            <a:solidFill>
              <a:srgbClr val="C816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zh-CN" altLang="en-US" b="1" dirty="0"/>
                <a:t>思政审核</a:t>
              </a:r>
              <a:endParaRPr lang="en-US" altLang="zh-CN" b="1" dirty="0"/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6544202" y="5251807"/>
              <a:ext cx="13533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2.【</a:t>
              </a:r>
              <a:r>
                <a:rPr lang="zh-CN" altLang="en-US" b="1" dirty="0"/>
                <a:t>思政</a:t>
              </a:r>
              <a:r>
                <a:rPr lang="en-US" altLang="zh-CN" b="1" dirty="0"/>
                <a:t>】</a:t>
              </a:r>
            </a:p>
            <a:p>
              <a:pPr algn="ctr"/>
              <a:r>
                <a:rPr lang="zh-CN" altLang="en-US" b="1" dirty="0"/>
                <a:t>进行审核</a:t>
              </a: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5147997" y="2012148"/>
            <a:ext cx="1471214" cy="3350911"/>
            <a:chOff x="7853367" y="3655222"/>
            <a:chExt cx="1471214" cy="3350911"/>
          </a:xfrm>
        </p:grpSpPr>
        <p:sp>
          <p:nvSpPr>
            <p:cNvPr id="49" name="圆角矩形 48">
              <a:hlinkClick r:id="" action="ppaction://noaction"/>
            </p:cNvPr>
            <p:cNvSpPr/>
            <p:nvPr/>
          </p:nvSpPr>
          <p:spPr>
            <a:xfrm>
              <a:off x="8148751" y="3655222"/>
              <a:ext cx="758932" cy="1479754"/>
            </a:xfrm>
            <a:prstGeom prst="roundRect">
              <a:avLst/>
            </a:prstGeom>
            <a:solidFill>
              <a:srgbClr val="C816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zh-CN" altLang="en-US" b="1" dirty="0"/>
                <a:t>院系审核</a:t>
              </a:r>
              <a:endParaRPr lang="en-US" altLang="zh-CN" b="1" dirty="0"/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7853367" y="5251807"/>
              <a:ext cx="1471214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3.【</a:t>
              </a:r>
              <a:r>
                <a:rPr lang="zh-CN" altLang="en-US" b="1" dirty="0"/>
                <a:t>院系</a:t>
              </a:r>
              <a:r>
                <a:rPr lang="en-US" altLang="zh-CN" b="1" dirty="0"/>
                <a:t>】</a:t>
              </a:r>
            </a:p>
            <a:p>
              <a:r>
                <a:rPr lang="zh-CN" altLang="en-US" b="1" dirty="0"/>
                <a:t>进行评选性质</a:t>
              </a:r>
              <a:r>
                <a:rPr lang="zh-CN" altLang="en-US" b="1" dirty="0">
                  <a:solidFill>
                    <a:srgbClr val="C00000"/>
                  </a:solidFill>
                </a:rPr>
                <a:t>（新评</a:t>
              </a:r>
              <a:r>
                <a:rPr lang="en-US" altLang="zh-CN" b="1" dirty="0">
                  <a:solidFill>
                    <a:srgbClr val="C00000"/>
                  </a:solidFill>
                </a:rPr>
                <a:t>/</a:t>
              </a:r>
              <a:r>
                <a:rPr lang="zh-CN" altLang="en-US" b="1" dirty="0">
                  <a:solidFill>
                    <a:srgbClr val="C00000"/>
                  </a:solidFill>
                </a:rPr>
                <a:t>续评</a:t>
              </a:r>
              <a:r>
                <a:rPr lang="en-US" altLang="zh-CN" b="1" dirty="0">
                  <a:solidFill>
                    <a:srgbClr val="C00000"/>
                  </a:solidFill>
                </a:rPr>
                <a:t>/</a:t>
              </a:r>
              <a:r>
                <a:rPr lang="zh-CN" altLang="en-US" b="1" dirty="0">
                  <a:solidFill>
                    <a:srgbClr val="C00000"/>
                  </a:solidFill>
                </a:rPr>
                <a:t>补评）</a:t>
              </a:r>
              <a:r>
                <a:rPr lang="zh-CN" altLang="en-US" b="1" dirty="0"/>
                <a:t>及</a:t>
              </a:r>
              <a:r>
                <a:rPr lang="zh-CN" altLang="en-US" b="1" dirty="0">
                  <a:solidFill>
                    <a:srgbClr val="C00000"/>
                  </a:solidFill>
                </a:rPr>
                <a:t>学生最终获助</a:t>
              </a:r>
              <a:r>
                <a:rPr lang="zh-CN" altLang="en-US" b="1" dirty="0"/>
                <a:t>确认</a:t>
              </a: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6544640" y="2012148"/>
            <a:ext cx="1353342" cy="2242916"/>
            <a:chOff x="9250010" y="3655222"/>
            <a:chExt cx="1353342" cy="2242916"/>
          </a:xfrm>
        </p:grpSpPr>
        <p:sp>
          <p:nvSpPr>
            <p:cNvPr id="50" name="圆角矩形 49"/>
            <p:cNvSpPr/>
            <p:nvPr/>
          </p:nvSpPr>
          <p:spPr>
            <a:xfrm>
              <a:off x="9532003" y="3655222"/>
              <a:ext cx="758932" cy="1479754"/>
            </a:xfrm>
            <a:prstGeom prst="roundRect">
              <a:avLst/>
            </a:prstGeom>
            <a:solidFill>
              <a:srgbClr val="C816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zh-CN" altLang="en-US" b="1" dirty="0"/>
                <a:t>学生处审核</a:t>
              </a:r>
              <a:endParaRPr lang="en-US" altLang="zh-CN" b="1" dirty="0"/>
            </a:p>
            <a:p>
              <a:pPr algn="ctr"/>
              <a:r>
                <a:rPr lang="zh-CN" altLang="en-US" b="1" dirty="0"/>
                <a:t>补充助学金</a:t>
              </a: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9250010" y="5251807"/>
              <a:ext cx="13533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4.【</a:t>
              </a:r>
              <a:r>
                <a:rPr lang="zh-CN" altLang="en-US" b="1" dirty="0"/>
                <a:t>学生处</a:t>
              </a:r>
              <a:r>
                <a:rPr lang="en-US" altLang="zh-CN" b="1" dirty="0"/>
                <a:t>】</a:t>
              </a:r>
            </a:p>
            <a:p>
              <a:pPr algn="ctr"/>
              <a:r>
                <a:rPr lang="zh-CN" altLang="en-US" b="1" dirty="0"/>
                <a:t>进行审核</a:t>
              </a: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7845070" y="2128979"/>
            <a:ext cx="1589086" cy="2959114"/>
            <a:chOff x="10485042" y="3770021"/>
            <a:chExt cx="1589086" cy="2959114"/>
          </a:xfrm>
        </p:grpSpPr>
        <p:sp>
          <p:nvSpPr>
            <p:cNvPr id="58" name="圆角矩形 57">
              <a:hlinkClick r:id="" action="ppaction://noaction"/>
            </p:cNvPr>
            <p:cNvSpPr/>
            <p:nvPr/>
          </p:nvSpPr>
          <p:spPr>
            <a:xfrm>
              <a:off x="10915254" y="3770021"/>
              <a:ext cx="364331" cy="1250156"/>
            </a:xfrm>
            <a:prstGeom prst="roundRect">
              <a:avLst/>
            </a:prstGeom>
            <a:solidFill>
              <a:srgbClr val="C816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/>
                <a:t>学生打印</a:t>
              </a: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0485042" y="5251807"/>
              <a:ext cx="1589086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5.【</a:t>
              </a:r>
              <a:r>
                <a:rPr lang="zh-CN" altLang="en-US" b="1" dirty="0"/>
                <a:t>学生</a:t>
              </a:r>
              <a:r>
                <a:rPr lang="en-US" altLang="zh-CN" b="1" dirty="0"/>
                <a:t>】</a:t>
              </a:r>
            </a:p>
            <a:p>
              <a:pPr algn="ctr"/>
              <a:r>
                <a:rPr lang="zh-CN" altLang="en-US" b="1" dirty="0">
                  <a:solidFill>
                    <a:srgbClr val="C00000"/>
                  </a:solidFill>
                </a:rPr>
                <a:t>获评任闻玉助学金同学</a:t>
              </a:r>
              <a:endParaRPr lang="en-US" altLang="zh-CN" b="1" dirty="0">
                <a:solidFill>
                  <a:srgbClr val="C00000"/>
                </a:solidFill>
              </a:endParaRPr>
            </a:p>
            <a:p>
              <a:pPr algn="ctr"/>
              <a:r>
                <a:rPr lang="zh-CN" altLang="en-US" b="1" dirty="0"/>
                <a:t>打印提交纸质申请表至学院</a:t>
              </a:r>
            </a:p>
          </p:txBody>
        </p:sp>
      </p:grpSp>
      <p:cxnSp>
        <p:nvCxnSpPr>
          <p:cNvPr id="60" name="直接箭头连接符 59"/>
          <p:cNvCxnSpPr>
            <a:stCxn id="42" idx="3"/>
          </p:cNvCxnSpPr>
          <p:nvPr/>
        </p:nvCxnSpPr>
        <p:spPr>
          <a:xfrm>
            <a:off x="3370412" y="2754057"/>
            <a:ext cx="62432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箭头连接符 71"/>
          <p:cNvCxnSpPr>
            <a:stCxn id="48" idx="3"/>
            <a:endCxn id="49" idx="1"/>
          </p:cNvCxnSpPr>
          <p:nvPr/>
        </p:nvCxnSpPr>
        <p:spPr>
          <a:xfrm>
            <a:off x="4819061" y="2752025"/>
            <a:ext cx="62432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箭头连接符 75"/>
          <p:cNvCxnSpPr>
            <a:stCxn id="49" idx="3"/>
            <a:endCxn id="50" idx="1"/>
          </p:cNvCxnSpPr>
          <p:nvPr/>
        </p:nvCxnSpPr>
        <p:spPr>
          <a:xfrm>
            <a:off x="6202313" y="2752025"/>
            <a:ext cx="62432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箭头连接符 78"/>
          <p:cNvCxnSpPr>
            <a:stCxn id="50" idx="3"/>
          </p:cNvCxnSpPr>
          <p:nvPr/>
        </p:nvCxnSpPr>
        <p:spPr>
          <a:xfrm>
            <a:off x="7585565" y="2752025"/>
            <a:ext cx="624319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803" y="1577535"/>
            <a:ext cx="3906382" cy="4573588"/>
          </a:xfrm>
          <a:prstGeom prst="rect">
            <a:avLst/>
          </a:prstGeom>
        </p:spPr>
      </p:pic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/>
              <a:t>线上申请指南</a:t>
            </a:r>
            <a:r>
              <a:rPr lang="en-US" altLang="zh-CN" dirty="0"/>
              <a:t>——</a:t>
            </a:r>
            <a:r>
              <a:rPr lang="zh-CN" altLang="en-US" dirty="0"/>
              <a:t>任闻玉助学金申请</a:t>
            </a:r>
            <a:endParaRPr lang="zh-CN" altLang="zh-CN" dirty="0"/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171532" y="1100089"/>
            <a:ext cx="1102712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1.</a:t>
            </a:r>
            <a:r>
              <a:rPr lang="zh-CN" altLang="zh-CN" sz="1400" b="1" dirty="0">
                <a:latin typeface="+mn-ea"/>
                <a:cs typeface="Times New Roman" panose="02020603050405020304" pitchFamily="18" charset="0"/>
              </a:rPr>
              <a:t>通过</a:t>
            </a:r>
            <a:r>
              <a:rPr lang="en-US" altLang="zh-CN" sz="1400" b="1" dirty="0" err="1">
                <a:latin typeface="+mn-ea"/>
                <a:cs typeface="Times New Roman" panose="02020603050405020304" pitchFamily="18" charset="0"/>
              </a:rPr>
              <a:t>Jaccount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登陆</a:t>
            </a:r>
            <a:r>
              <a:rPr lang="zh-CN" altLang="zh-CN" sz="1400" b="1" dirty="0">
                <a:latin typeface="+mn-ea"/>
                <a:cs typeface="Times New Roman" panose="02020603050405020304" pitchFamily="18" charset="0"/>
              </a:rPr>
              <a:t>我的数字交大（</a:t>
            </a:r>
            <a:r>
              <a:rPr lang="en-US" altLang="zh-CN" sz="1400" b="1" dirty="0">
                <a:solidFill>
                  <a:srgbClr val="0070C0"/>
                </a:solidFill>
                <a:latin typeface="+mn-ea"/>
                <a:cs typeface="Times New Roman" panose="02020603050405020304" pitchFamily="18" charset="0"/>
              </a:rPr>
              <a:t>https://my.sjtu.edu.cn/</a:t>
            </a:r>
            <a:r>
              <a:rPr lang="zh-CN" altLang="zh-CN" sz="1400" b="1" dirty="0">
                <a:latin typeface="+mn-ea"/>
                <a:cs typeface="Times New Roman" panose="02020603050405020304" pitchFamily="18" charset="0"/>
              </a:rPr>
              <a:t>），选择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【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服务大厅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】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中的</a:t>
            </a:r>
            <a:r>
              <a:rPr lang="zh-CN" altLang="zh-CN" sz="1400" b="1" dirty="0">
                <a:latin typeface="+mn-ea"/>
                <a:cs typeface="Times New Roman" panose="02020603050405020304" pitchFamily="18" charset="0"/>
              </a:rPr>
              <a:t>【学生工作】点击【助学金申请】进行填写。</a:t>
            </a:r>
          </a:p>
        </p:txBody>
      </p:sp>
      <p:sp>
        <p:nvSpPr>
          <p:cNvPr id="10" name="矩形 9"/>
          <p:cNvSpPr/>
          <p:nvPr/>
        </p:nvSpPr>
        <p:spPr>
          <a:xfrm>
            <a:off x="2166151" y="3188423"/>
            <a:ext cx="470517" cy="4336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zh-CN" altLang="en-US"/>
          </a:p>
        </p:txBody>
      </p:sp>
      <p:cxnSp>
        <p:nvCxnSpPr>
          <p:cNvPr id="12" name="直接箭头连接符 11"/>
          <p:cNvCxnSpPr/>
          <p:nvPr/>
        </p:nvCxnSpPr>
        <p:spPr>
          <a:xfrm>
            <a:off x="1395667" y="2823208"/>
            <a:ext cx="750794" cy="36521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866640" y="4294822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补充助学金申请</a:t>
            </a:r>
            <a:endParaRPr lang="zh-CN" altLang="en-US" dirty="0">
              <a:solidFill>
                <a:srgbClr val="C00000"/>
              </a:solidFill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 flipH="1">
            <a:off x="2006353" y="4498854"/>
            <a:ext cx="286028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274" y="1577535"/>
            <a:ext cx="6611645" cy="219777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9546241" y="4294822"/>
            <a:ext cx="251262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rgbClr val="C00000"/>
                </a:solidFill>
                <a:highlight>
                  <a:srgbClr val="FFFF00"/>
                </a:highlight>
                <a:latin typeface="+mn-ea"/>
              </a:rPr>
              <a:t>照片要求：</a:t>
            </a:r>
            <a:endParaRPr lang="en-US" altLang="zh-CN" sz="1600" b="1" dirty="0">
              <a:solidFill>
                <a:srgbClr val="C00000"/>
              </a:solidFill>
              <a:highlight>
                <a:srgbClr val="FFFF00"/>
              </a:highlight>
              <a:latin typeface="+mn-ea"/>
            </a:endParaRPr>
          </a:p>
          <a:p>
            <a:r>
              <a:rPr lang="zh-CN" altLang="en-US" sz="1600" b="1" dirty="0">
                <a:solidFill>
                  <a:srgbClr val="C00000"/>
                </a:solidFill>
                <a:highlight>
                  <a:srgbClr val="FFFF00"/>
                </a:highlight>
                <a:latin typeface="+mn-ea"/>
              </a:rPr>
              <a:t>本人正面免冠彩色头像，纯色背景无边框，人像清晰（最好是证件照）</a:t>
            </a:r>
            <a:endParaRPr lang="en-US" altLang="zh-CN" sz="1600" b="1" dirty="0">
              <a:solidFill>
                <a:srgbClr val="C00000"/>
              </a:solidFill>
              <a:highlight>
                <a:srgbClr val="FFFF00"/>
              </a:highlight>
              <a:latin typeface="+mn-ea"/>
            </a:endParaRPr>
          </a:p>
        </p:txBody>
      </p:sp>
      <p:cxnSp>
        <p:nvCxnSpPr>
          <p:cNvPr id="15" name="直接箭头连接符 14"/>
          <p:cNvCxnSpPr/>
          <p:nvPr/>
        </p:nvCxnSpPr>
        <p:spPr>
          <a:xfrm flipV="1">
            <a:off x="10870047" y="3321575"/>
            <a:ext cx="356753" cy="88466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5227274" y="1577535"/>
            <a:ext cx="5247686" cy="219777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箭头连接符 19"/>
          <p:cNvCxnSpPr/>
          <p:nvPr/>
        </p:nvCxnSpPr>
        <p:spPr>
          <a:xfrm flipH="1">
            <a:off x="7487920" y="3775312"/>
            <a:ext cx="365760" cy="98972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6370320" y="4745673"/>
            <a:ext cx="24313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dirty="0">
                <a:solidFill>
                  <a:srgbClr val="C00000"/>
                </a:solidFill>
                <a:highlight>
                  <a:srgbClr val="FFFF00"/>
                </a:highlight>
                <a:latin typeface="+mn-ea"/>
              </a:rPr>
              <a:t>其余内容部分会自动填充，可能信息会有错误请认真核对修改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2"/>
          <a:srcRect b="49162"/>
          <a:stretch>
            <a:fillRect/>
          </a:stretch>
        </p:blipFill>
        <p:spPr>
          <a:xfrm>
            <a:off x="1796816" y="2358838"/>
            <a:ext cx="6829442" cy="1017314"/>
          </a:xfrm>
          <a:prstGeom prst="rect">
            <a:avLst/>
          </a:prstGeom>
        </p:spPr>
      </p:pic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/>
              <a:t>线上申请指南</a:t>
            </a:r>
            <a:r>
              <a:rPr lang="en-US" altLang="zh-CN" dirty="0"/>
              <a:t>——</a:t>
            </a:r>
            <a:r>
              <a:rPr lang="zh-CN" altLang="en-US" dirty="0"/>
              <a:t>任闻玉助学金申请</a:t>
            </a:r>
            <a:endParaRPr lang="zh-CN" altLang="zh-CN" dirty="0"/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171533" y="769347"/>
            <a:ext cx="11748618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2. 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上一学年挂科门数，将统计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2020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年度春季和秋季学期总的挂科门数，将作为学院和学校审核申请的考量</a:t>
            </a:r>
            <a:endParaRPr lang="zh-CN" altLang="zh-CN" sz="1400" b="1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6" name="Rectangle 15"/>
          <p:cNvSpPr>
            <a:spLocks noChangeArrowheads="1"/>
          </p:cNvSpPr>
          <p:nvPr/>
        </p:nvSpPr>
        <p:spPr bwMode="auto">
          <a:xfrm>
            <a:off x="171534" y="4767720"/>
            <a:ext cx="1174861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5. 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填写完成后，点击左上角提交按钮后选择你的思政老师，确认后即完成助学金申请的提交。</a:t>
            </a:r>
            <a:endParaRPr lang="zh-CN" altLang="zh-CN" sz="1400" b="1" dirty="0">
              <a:latin typeface="+mn-ea"/>
              <a:cs typeface="Times New Roman" panose="02020603050405020304" pitchFamily="18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267200" y="5106100"/>
            <a:ext cx="3657600" cy="1284778"/>
            <a:chOff x="4267199" y="3974413"/>
            <a:chExt cx="3657600" cy="1284778"/>
          </a:xfrm>
        </p:grpSpPr>
        <p:pic>
          <p:nvPicPr>
            <p:cNvPr id="7" name="图片 6" descr="C:\Users\hucj1\AppData\Local\Microsoft\Windows\INetCache\Content.Word\个人总结指南图3.png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5878"/>
            <a:stretch>
              <a:fillRect/>
            </a:stretch>
          </p:blipFill>
          <p:spPr bwMode="auto">
            <a:xfrm>
              <a:off x="4267199" y="3974413"/>
              <a:ext cx="3657600" cy="128477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矩形 11"/>
            <p:cNvSpPr/>
            <p:nvPr/>
          </p:nvSpPr>
          <p:spPr>
            <a:xfrm>
              <a:off x="5593568" y="4722244"/>
              <a:ext cx="436868" cy="536947"/>
            </a:xfrm>
            <a:prstGeom prst="rect">
              <a:avLst/>
            </a:prstGeom>
            <a:blipFill>
              <a:blip r:embed="rId4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171533" y="1962522"/>
            <a:ext cx="11748618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3. 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注意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:【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个人情况及申请理由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】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无需填写尊敬的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xxx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，直接填写正文即可。</a:t>
            </a:r>
            <a:endParaRPr lang="zh-CN" altLang="zh-CN" sz="1400" b="1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531802" y="5621836"/>
            <a:ext cx="2560401" cy="5066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zh-CN" altLang="en-US"/>
          </a:p>
        </p:txBody>
      </p:sp>
      <p:cxnSp>
        <p:nvCxnSpPr>
          <p:cNvPr id="19" name="直接箭头连接符 18"/>
          <p:cNvCxnSpPr/>
          <p:nvPr/>
        </p:nvCxnSpPr>
        <p:spPr>
          <a:xfrm>
            <a:off x="3699206" y="5075497"/>
            <a:ext cx="750794" cy="36521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2794401" y="2798807"/>
            <a:ext cx="2560401" cy="5066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r>
              <a:rPr lang="zh-CN" altLang="en-US" sz="1200" b="1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无需填写尊敬的</a:t>
            </a:r>
            <a:r>
              <a:rPr lang="en-US" altLang="zh-CN" sz="1200" b="1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xxx</a:t>
            </a:r>
            <a:r>
              <a:rPr lang="zh-CN" altLang="en-US" sz="1200" b="1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，直接填写正文即可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1612" y="1186806"/>
            <a:ext cx="9157171" cy="431822"/>
          </a:xfrm>
          <a:prstGeom prst="rect">
            <a:avLst/>
          </a:prstGeom>
        </p:spPr>
      </p:pic>
      <p:sp>
        <p:nvSpPr>
          <p:cNvPr id="23" name="Rectangle 15"/>
          <p:cNvSpPr>
            <a:spLocks noChangeArrowheads="1"/>
          </p:cNvSpPr>
          <p:nvPr/>
        </p:nvSpPr>
        <p:spPr bwMode="auto">
          <a:xfrm>
            <a:off x="156128" y="3464691"/>
            <a:ext cx="1174861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4. 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下载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个人学习生活情况报告模板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，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按格式填写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完毕后作为附件上传（模板同时也下发至学院）</a:t>
            </a:r>
            <a:endParaRPr lang="zh-CN" altLang="zh-CN" sz="1400" b="1" dirty="0">
              <a:latin typeface="+mn-ea"/>
              <a:cs typeface="Times New Roman" panose="02020603050405020304" pitchFamily="18" charset="0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786" y="3928689"/>
            <a:ext cx="9354031" cy="77474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6249294" y="4063909"/>
            <a:ext cx="2841440" cy="5066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zh-CN" altLang="en-US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2176" y="2504503"/>
            <a:ext cx="6728153" cy="318604"/>
          </a:xfrm>
          <a:prstGeom prst="rect">
            <a:avLst/>
          </a:prstGeom>
        </p:spPr>
      </p:pic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/>
              <a:t>线上申请指南</a:t>
            </a:r>
            <a:r>
              <a:rPr lang="en-US" altLang="zh-CN" dirty="0"/>
              <a:t>——</a:t>
            </a:r>
            <a:r>
              <a:rPr lang="zh-CN" altLang="en-US" dirty="0"/>
              <a:t>任闻玉助学金申请</a:t>
            </a:r>
            <a:endParaRPr lang="zh-CN" altLang="zh-CN" dirty="0"/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566224" y="701105"/>
            <a:ext cx="11748618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6. 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提交后，登陆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【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我的数字交大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】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在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【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已办事项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】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中查看审核进度并打印。</a:t>
            </a:r>
            <a:endParaRPr lang="en-US" altLang="zh-CN" sz="1400" b="1" dirty="0">
              <a:latin typeface="+mn-ea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申请获得补充助学金（含续评项目）的同学，需要打印提交： “助学金申请”纸质表格！</a:t>
            </a:r>
            <a:endParaRPr lang="en-US" altLang="zh-CN" sz="1400" b="1" dirty="0">
              <a:solidFill>
                <a:srgbClr val="C00000"/>
              </a:solidFill>
              <a:latin typeface="+mn-ea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1400" b="1" dirty="0">
              <a:latin typeface="+mn-ea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zh-CN" sz="1400" b="1" dirty="0">
              <a:latin typeface="+mn-ea"/>
              <a:cs typeface="Times New Roman" panose="02020603050405020304" pitchFamily="18" charset="0"/>
            </a:endParaRPr>
          </a:p>
        </p:txBody>
      </p:sp>
      <p:pic>
        <p:nvPicPr>
          <p:cNvPr id="3073" name="图片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234" y="5563765"/>
            <a:ext cx="7639525" cy="1201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28600" y="7080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318392" y="5149364"/>
            <a:ext cx="54136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zh-CN" sz="1400" b="1" dirty="0">
                <a:latin typeface="+mn-ea"/>
                <a:cs typeface="Times New Roman" panose="02020603050405020304" pitchFamily="18" charset="0"/>
              </a:rPr>
              <a:t>点击右上角下载按钮，下载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PDF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进行打印后提交至学院。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0870047" y="5057475"/>
            <a:ext cx="1188823" cy="980860"/>
            <a:chOff x="10870047" y="5057475"/>
            <a:chExt cx="1188823" cy="980860"/>
          </a:xfrm>
        </p:grpSpPr>
        <p:pic>
          <p:nvPicPr>
            <p:cNvPr id="16" name="图片 15">
              <a:hlinkClick r:id="rId4" action="ppaction://hlinksldjump"/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70047" y="5057475"/>
              <a:ext cx="1188823" cy="725487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11089996" y="5776725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b="1" dirty="0">
                  <a:solidFill>
                    <a:srgbClr val="D18282"/>
                  </a:solidFill>
                </a:rPr>
                <a:t>返回流程</a:t>
              </a:r>
            </a:p>
          </p:txBody>
        </p:sp>
      </p:grpSp>
      <p:sp>
        <p:nvSpPr>
          <p:cNvPr id="10" name="矩形 9"/>
          <p:cNvSpPr/>
          <p:nvPr/>
        </p:nvSpPr>
        <p:spPr>
          <a:xfrm>
            <a:off x="690903" y="3130158"/>
            <a:ext cx="10647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2.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显示通过</a:t>
            </a:r>
            <a:endParaRPr lang="zh-CN" altLang="en-US" sz="1400" dirty="0">
              <a:solidFill>
                <a:srgbClr val="C00000"/>
              </a:solidFill>
            </a:endParaRPr>
          </a:p>
        </p:txBody>
      </p:sp>
      <p:cxnSp>
        <p:nvCxnSpPr>
          <p:cNvPr id="13" name="直接箭头连接符 12"/>
          <p:cNvCxnSpPr/>
          <p:nvPr/>
        </p:nvCxnSpPr>
        <p:spPr>
          <a:xfrm flipV="1">
            <a:off x="1210345" y="2728043"/>
            <a:ext cx="885492" cy="30777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5037" y="1610198"/>
            <a:ext cx="5232980" cy="789962"/>
          </a:xfrm>
          <a:prstGeom prst="rect">
            <a:avLst/>
          </a:prstGeom>
        </p:spPr>
      </p:pic>
      <p:cxnSp>
        <p:nvCxnSpPr>
          <p:cNvPr id="19" name="直接箭头连接符 18"/>
          <p:cNvCxnSpPr/>
          <p:nvPr/>
        </p:nvCxnSpPr>
        <p:spPr>
          <a:xfrm flipH="1">
            <a:off x="7720929" y="1873295"/>
            <a:ext cx="807243" cy="34947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8541085" y="1798158"/>
            <a:ext cx="13954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1.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已办事项</a:t>
            </a:r>
            <a:endParaRPr lang="zh-CN" altLang="en-US" sz="1400" dirty="0">
              <a:solidFill>
                <a:srgbClr val="C00000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754327" y="4762906"/>
            <a:ext cx="16033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4.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点击：学生申请</a:t>
            </a:r>
            <a:endParaRPr lang="zh-CN" altLang="en-US" sz="1400" dirty="0">
              <a:solidFill>
                <a:srgbClr val="C00000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9033758" y="2771146"/>
            <a:ext cx="10647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3.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点击查看</a:t>
            </a:r>
            <a:endParaRPr lang="zh-CN" altLang="en-US" sz="1400" dirty="0">
              <a:solidFill>
                <a:srgbClr val="C00000"/>
              </a:solidFill>
            </a:endParaRPr>
          </a:p>
        </p:txBody>
      </p:sp>
      <p:cxnSp>
        <p:nvCxnSpPr>
          <p:cNvPr id="27" name="直接箭头连接符 26"/>
          <p:cNvCxnSpPr>
            <a:stCxn id="26" idx="1"/>
          </p:cNvCxnSpPr>
          <p:nvPr/>
        </p:nvCxnSpPr>
        <p:spPr>
          <a:xfrm flipH="1" flipV="1">
            <a:off x="8630138" y="2648047"/>
            <a:ext cx="403620" cy="27698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7898780" y="6418373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下载按钮</a:t>
            </a:r>
            <a:endParaRPr lang="zh-CN" altLang="en-US" sz="1400" dirty="0">
              <a:solidFill>
                <a:srgbClr val="C00000"/>
              </a:solidFill>
            </a:endParaRPr>
          </a:p>
        </p:txBody>
      </p:sp>
      <p:sp>
        <p:nvSpPr>
          <p:cNvPr id="30" name="iconfont-11899-5651573"/>
          <p:cNvSpPr>
            <a:spLocks noChangeAspect="1"/>
          </p:cNvSpPr>
          <p:nvPr/>
        </p:nvSpPr>
        <p:spPr bwMode="auto">
          <a:xfrm>
            <a:off x="7852185" y="5919342"/>
            <a:ext cx="609685" cy="419105"/>
          </a:xfrm>
          <a:custGeom>
            <a:avLst/>
            <a:gdLst>
              <a:gd name="T0" fmla="*/ 8386 w 10375"/>
              <a:gd name="T1" fmla="*/ 2675 h 7133"/>
              <a:gd name="T2" fmla="*/ 5188 w 10375"/>
              <a:gd name="T3" fmla="*/ 0 h 7133"/>
              <a:gd name="T4" fmla="*/ 2335 w 10375"/>
              <a:gd name="T5" fmla="*/ 1784 h 7133"/>
              <a:gd name="T6" fmla="*/ 0 w 10375"/>
              <a:gd name="T7" fmla="*/ 4459 h 7133"/>
              <a:gd name="T8" fmla="*/ 2594 w 10375"/>
              <a:gd name="T9" fmla="*/ 7133 h 7133"/>
              <a:gd name="T10" fmla="*/ 8213 w 10375"/>
              <a:gd name="T11" fmla="*/ 7133 h 7133"/>
              <a:gd name="T12" fmla="*/ 10374 w 10375"/>
              <a:gd name="T13" fmla="*/ 4904 h 7133"/>
              <a:gd name="T14" fmla="*/ 8386 w 10375"/>
              <a:gd name="T15" fmla="*/ 2675 h 7133"/>
              <a:gd name="T16" fmla="*/ 4322 w 10375"/>
              <a:gd name="T17" fmla="*/ 3567 h 7133"/>
              <a:gd name="T18" fmla="*/ 4322 w 10375"/>
              <a:gd name="T19" fmla="*/ 1945 h 7133"/>
              <a:gd name="T20" fmla="*/ 4485 w 10375"/>
              <a:gd name="T21" fmla="*/ 1783 h 7133"/>
              <a:gd name="T22" fmla="*/ 5890 w 10375"/>
              <a:gd name="T23" fmla="*/ 1783 h 7133"/>
              <a:gd name="T24" fmla="*/ 6052 w 10375"/>
              <a:gd name="T25" fmla="*/ 1945 h 7133"/>
              <a:gd name="T26" fmla="*/ 6052 w 10375"/>
              <a:gd name="T27" fmla="*/ 3567 h 7133"/>
              <a:gd name="T28" fmla="*/ 6966 w 10375"/>
              <a:gd name="T29" fmla="*/ 3567 h 7133"/>
              <a:gd name="T30" fmla="*/ 7082 w 10375"/>
              <a:gd name="T31" fmla="*/ 3841 h 7133"/>
              <a:gd name="T32" fmla="*/ 5304 w 10375"/>
              <a:gd name="T33" fmla="*/ 5675 h 7133"/>
              <a:gd name="T34" fmla="*/ 5071 w 10375"/>
              <a:gd name="T35" fmla="*/ 5675 h 7133"/>
              <a:gd name="T36" fmla="*/ 3293 w 10375"/>
              <a:gd name="T37" fmla="*/ 3841 h 7133"/>
              <a:gd name="T38" fmla="*/ 3409 w 10375"/>
              <a:gd name="T39" fmla="*/ 3566 h 7133"/>
              <a:gd name="T40" fmla="*/ 4322 w 10375"/>
              <a:gd name="T41" fmla="*/ 3567 h 7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375" h="7133">
                <a:moveTo>
                  <a:pt x="8386" y="2675"/>
                </a:moveTo>
                <a:cubicBezTo>
                  <a:pt x="8084" y="1159"/>
                  <a:pt x="6786" y="0"/>
                  <a:pt x="5188" y="0"/>
                </a:cubicBezTo>
                <a:cubicBezTo>
                  <a:pt x="3934" y="0"/>
                  <a:pt x="2854" y="714"/>
                  <a:pt x="2335" y="1784"/>
                </a:cubicBezTo>
                <a:cubicBezTo>
                  <a:pt x="994" y="1963"/>
                  <a:pt x="0" y="3077"/>
                  <a:pt x="0" y="4459"/>
                </a:cubicBezTo>
                <a:cubicBezTo>
                  <a:pt x="0" y="5930"/>
                  <a:pt x="1168" y="7133"/>
                  <a:pt x="2594" y="7133"/>
                </a:cubicBezTo>
                <a:lnTo>
                  <a:pt x="8213" y="7133"/>
                </a:lnTo>
                <a:cubicBezTo>
                  <a:pt x="9423" y="7133"/>
                  <a:pt x="10374" y="6152"/>
                  <a:pt x="10374" y="4904"/>
                </a:cubicBezTo>
                <a:cubicBezTo>
                  <a:pt x="10375" y="3745"/>
                  <a:pt x="9468" y="2764"/>
                  <a:pt x="8386" y="2675"/>
                </a:cubicBezTo>
                <a:close/>
                <a:moveTo>
                  <a:pt x="4322" y="3567"/>
                </a:moveTo>
                <a:lnTo>
                  <a:pt x="4322" y="1945"/>
                </a:lnTo>
                <a:cubicBezTo>
                  <a:pt x="4322" y="1855"/>
                  <a:pt x="4395" y="1783"/>
                  <a:pt x="4485" y="1783"/>
                </a:cubicBezTo>
                <a:lnTo>
                  <a:pt x="5890" y="1783"/>
                </a:lnTo>
                <a:cubicBezTo>
                  <a:pt x="5980" y="1783"/>
                  <a:pt x="6052" y="1855"/>
                  <a:pt x="6052" y="1945"/>
                </a:cubicBezTo>
                <a:lnTo>
                  <a:pt x="6052" y="3567"/>
                </a:lnTo>
                <a:lnTo>
                  <a:pt x="6966" y="3567"/>
                </a:lnTo>
                <a:cubicBezTo>
                  <a:pt x="7110" y="3567"/>
                  <a:pt x="7182" y="3739"/>
                  <a:pt x="7082" y="3841"/>
                </a:cubicBezTo>
                <a:lnTo>
                  <a:pt x="5304" y="5675"/>
                </a:lnTo>
                <a:cubicBezTo>
                  <a:pt x="5240" y="5742"/>
                  <a:pt x="5135" y="5742"/>
                  <a:pt x="5071" y="5675"/>
                </a:cubicBezTo>
                <a:lnTo>
                  <a:pt x="3293" y="3841"/>
                </a:lnTo>
                <a:cubicBezTo>
                  <a:pt x="3193" y="3739"/>
                  <a:pt x="3266" y="3566"/>
                  <a:pt x="3409" y="3566"/>
                </a:cubicBezTo>
                <a:lnTo>
                  <a:pt x="4322" y="35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矩形 5"/>
          <p:cNvSpPr/>
          <p:nvPr/>
        </p:nvSpPr>
        <p:spPr>
          <a:xfrm>
            <a:off x="1210345" y="1281254"/>
            <a:ext cx="81538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待申请显示通过后，可点击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【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查看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】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进入，点击最下方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【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学生申请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】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；</a:t>
            </a:r>
          </a:p>
        </p:txBody>
      </p:sp>
      <p:sp>
        <p:nvSpPr>
          <p:cNvPr id="24" name="椭圆 23"/>
          <p:cNvSpPr/>
          <p:nvPr/>
        </p:nvSpPr>
        <p:spPr>
          <a:xfrm>
            <a:off x="6290444" y="2025323"/>
            <a:ext cx="1391387" cy="486724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7992207" y="2412534"/>
            <a:ext cx="1020552" cy="506383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42176" y="3170110"/>
            <a:ext cx="6298701" cy="1474164"/>
          </a:xfrm>
          <a:prstGeom prst="rect">
            <a:avLst/>
          </a:prstGeom>
        </p:spPr>
      </p:pic>
      <p:sp>
        <p:nvSpPr>
          <p:cNvPr id="31" name="椭圆 30"/>
          <p:cNvSpPr/>
          <p:nvPr/>
        </p:nvSpPr>
        <p:spPr>
          <a:xfrm>
            <a:off x="2475037" y="4255396"/>
            <a:ext cx="1328323" cy="421265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2" name="直接箭头连接符 31"/>
          <p:cNvCxnSpPr/>
          <p:nvPr/>
        </p:nvCxnSpPr>
        <p:spPr>
          <a:xfrm flipV="1">
            <a:off x="2095837" y="4432912"/>
            <a:ext cx="380145" cy="36238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9776" y="3310956"/>
            <a:ext cx="7573032" cy="1411805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8392" y="2504503"/>
            <a:ext cx="7351937" cy="31860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4948" y="1428057"/>
            <a:ext cx="5078280" cy="1066439"/>
          </a:xfrm>
          <a:prstGeom prst="rect">
            <a:avLst/>
          </a:prstGeom>
        </p:spPr>
      </p:pic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/>
              <a:t>线上申请指南</a:t>
            </a:r>
            <a:r>
              <a:rPr lang="en-US" altLang="zh-CN" dirty="0"/>
              <a:t>——</a:t>
            </a:r>
            <a:r>
              <a:rPr lang="zh-CN" altLang="en-US" dirty="0"/>
              <a:t>任闻玉助学金申请</a:t>
            </a:r>
            <a:endParaRPr lang="zh-CN" altLang="zh-CN" dirty="0"/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566224" y="916549"/>
            <a:ext cx="867543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7. 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如果被学院退回，可在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【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我的数字交大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】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在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【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待办事项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】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中找到被退回的补充助学金申请，点击右边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【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查看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】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，点击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【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学生修改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】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进入修改界面，根据学院评审意见进行修改后，重新提交。</a:t>
            </a:r>
            <a:endParaRPr lang="zh-CN" altLang="zh-CN" sz="1400" b="1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28600" y="7080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10870047" y="5057475"/>
            <a:ext cx="1188823" cy="980860"/>
            <a:chOff x="10870047" y="5057475"/>
            <a:chExt cx="1188823" cy="980860"/>
          </a:xfrm>
        </p:grpSpPr>
        <p:pic>
          <p:nvPicPr>
            <p:cNvPr id="16" name="图片 15">
              <a:hlinkClick r:id="rId5" action="ppaction://hlinksldjump"/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70047" y="5057475"/>
              <a:ext cx="1188823" cy="725487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11089996" y="5776725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b="1" dirty="0">
                  <a:solidFill>
                    <a:srgbClr val="D18282"/>
                  </a:solidFill>
                </a:rPr>
                <a:t>返回流程</a:t>
              </a:r>
            </a:p>
          </p:txBody>
        </p:sp>
      </p:grpSp>
      <p:sp>
        <p:nvSpPr>
          <p:cNvPr id="10" name="矩形 9"/>
          <p:cNvSpPr/>
          <p:nvPr/>
        </p:nvSpPr>
        <p:spPr>
          <a:xfrm>
            <a:off x="690903" y="3130158"/>
            <a:ext cx="10647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2.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显示通过</a:t>
            </a:r>
            <a:endParaRPr lang="zh-CN" altLang="en-US" sz="1400" dirty="0">
              <a:solidFill>
                <a:srgbClr val="C00000"/>
              </a:solidFill>
            </a:endParaRPr>
          </a:p>
        </p:txBody>
      </p:sp>
      <p:cxnSp>
        <p:nvCxnSpPr>
          <p:cNvPr id="13" name="直接箭头连接符 12"/>
          <p:cNvCxnSpPr/>
          <p:nvPr/>
        </p:nvCxnSpPr>
        <p:spPr>
          <a:xfrm flipV="1">
            <a:off x="1210345" y="2771146"/>
            <a:ext cx="225539" cy="26467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 flipH="1">
            <a:off x="5255455" y="1671539"/>
            <a:ext cx="2901572" cy="19638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8217641" y="1500618"/>
            <a:ext cx="16099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1.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待办事项</a:t>
            </a:r>
            <a:endParaRPr lang="zh-CN" altLang="en-US" sz="1400" dirty="0">
              <a:solidFill>
                <a:srgbClr val="C00000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28600" y="3753928"/>
            <a:ext cx="16033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4.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点击：学生修改</a:t>
            </a:r>
            <a:endParaRPr lang="zh-CN" altLang="en-US" sz="1400" dirty="0">
              <a:solidFill>
                <a:srgbClr val="C00000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9033758" y="2771146"/>
            <a:ext cx="10647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3.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点击查看</a:t>
            </a:r>
            <a:endParaRPr lang="zh-CN" altLang="en-US" sz="1400" dirty="0">
              <a:solidFill>
                <a:srgbClr val="C00000"/>
              </a:solidFill>
            </a:endParaRPr>
          </a:p>
        </p:txBody>
      </p:sp>
      <p:cxnSp>
        <p:nvCxnSpPr>
          <p:cNvPr id="27" name="直接箭头连接符 26"/>
          <p:cNvCxnSpPr>
            <a:stCxn id="26" idx="1"/>
          </p:cNvCxnSpPr>
          <p:nvPr/>
        </p:nvCxnSpPr>
        <p:spPr>
          <a:xfrm flipH="1" flipV="1">
            <a:off x="8630138" y="2648047"/>
            <a:ext cx="403620" cy="27698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/>
          <p:cNvSpPr/>
          <p:nvPr/>
        </p:nvSpPr>
        <p:spPr>
          <a:xfrm>
            <a:off x="3803453" y="1643270"/>
            <a:ext cx="1391387" cy="486724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7992207" y="2412534"/>
            <a:ext cx="1020552" cy="506383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2429314" y="3237053"/>
            <a:ext cx="1020552" cy="506383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箭头连接符 33"/>
          <p:cNvCxnSpPr/>
          <p:nvPr/>
        </p:nvCxnSpPr>
        <p:spPr>
          <a:xfrm flipV="1">
            <a:off x="1526872" y="3568279"/>
            <a:ext cx="902442" cy="24095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"/>
          <p:cNvSpPr txBox="1">
            <a:spLocks noChangeArrowheads="1"/>
          </p:cNvSpPr>
          <p:nvPr/>
        </p:nvSpPr>
        <p:spPr bwMode="auto">
          <a:xfrm>
            <a:off x="2453540" y="2440653"/>
            <a:ext cx="8157028" cy="98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400" b="1" dirty="0">
                <a:solidFill>
                  <a:srgbClr val="C00000"/>
                </a:solidFill>
                <a:latin typeface="微软雅黑" panose="020B0503020204020204" pitchFamily="34" charset="-122"/>
              </a:rPr>
              <a:t>家庭经济情况调查表打印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219443" y="2349943"/>
            <a:ext cx="10311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8000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kumimoji="0" lang="en-US" altLang="zh-CN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endParaRPr kumimoji="0" lang="zh-CN" altLang="en-US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1956360" y="3683146"/>
            <a:ext cx="8769697" cy="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998"/>
          <a:stretch>
            <a:fillRect/>
          </a:stretch>
        </p:blipFill>
        <p:spPr>
          <a:xfrm>
            <a:off x="2033099" y="5680509"/>
            <a:ext cx="6942213" cy="112670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505" y="2434392"/>
            <a:ext cx="7041218" cy="465629"/>
          </a:xfrm>
          <a:prstGeom prst="rect">
            <a:avLst/>
          </a:prstGeom>
        </p:spPr>
      </p:pic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/>
              <a:t>家庭经济情况调查表打印</a:t>
            </a:r>
            <a:endParaRPr lang="zh-CN" altLang="zh-CN" dirty="0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28600" y="7080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8600" y="772829"/>
            <a:ext cx="109147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1.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原家庭经济困难在库同学（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2020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前入库同学）：打印原扫描件即可。</a:t>
            </a:r>
          </a:p>
        </p:txBody>
      </p:sp>
      <p:sp>
        <p:nvSpPr>
          <p:cNvPr id="7" name="矩形 6"/>
          <p:cNvSpPr/>
          <p:nvPr/>
        </p:nvSpPr>
        <p:spPr>
          <a:xfrm>
            <a:off x="228600" y="1169129"/>
            <a:ext cx="110771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2.2020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及以后新入库同学：可通过数字交大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-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已办事项中找到审核通过的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【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困难生申请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】- 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右上角下载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PDF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进行打印；</a:t>
            </a:r>
            <a:endParaRPr lang="en-US" altLang="zh-CN" sz="1400" b="1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909371" y="5384276"/>
            <a:ext cx="54136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1400" b="1" dirty="0">
                <a:latin typeface="+mn-ea"/>
                <a:cs typeface="Times New Roman" panose="02020603050405020304" pitchFamily="18" charset="0"/>
              </a:rPr>
              <a:t>点击右上角下载按钮，下载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PDF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进行打印后提交至学院。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5037" y="1610198"/>
            <a:ext cx="5232980" cy="789962"/>
          </a:xfrm>
          <a:prstGeom prst="rect">
            <a:avLst/>
          </a:prstGeom>
        </p:spPr>
      </p:pic>
      <p:cxnSp>
        <p:nvCxnSpPr>
          <p:cNvPr id="16" name="直接箭头连接符 15"/>
          <p:cNvCxnSpPr/>
          <p:nvPr/>
        </p:nvCxnSpPr>
        <p:spPr>
          <a:xfrm flipH="1">
            <a:off x="7720929" y="1873295"/>
            <a:ext cx="807243" cy="34947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8541085" y="1798158"/>
            <a:ext cx="14906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1.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已办事项</a:t>
            </a:r>
            <a:endParaRPr lang="zh-CN" altLang="en-US" sz="1400" dirty="0">
              <a:solidFill>
                <a:srgbClr val="C000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02626" y="4251700"/>
            <a:ext cx="17828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3.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点击：申请人填写</a:t>
            </a:r>
            <a:endParaRPr lang="zh-CN" altLang="en-US" sz="1400" dirty="0">
              <a:solidFill>
                <a:srgbClr val="C0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033758" y="2771146"/>
            <a:ext cx="10647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2.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点击查看</a:t>
            </a:r>
            <a:endParaRPr lang="zh-CN" altLang="en-US" sz="1400" dirty="0">
              <a:solidFill>
                <a:srgbClr val="C00000"/>
              </a:solidFill>
            </a:endParaRPr>
          </a:p>
        </p:txBody>
      </p:sp>
      <p:cxnSp>
        <p:nvCxnSpPr>
          <p:cNvPr id="20" name="直接箭头连接符 19"/>
          <p:cNvCxnSpPr>
            <a:stCxn id="19" idx="1"/>
          </p:cNvCxnSpPr>
          <p:nvPr/>
        </p:nvCxnSpPr>
        <p:spPr>
          <a:xfrm flipH="1" flipV="1">
            <a:off x="8630138" y="2648047"/>
            <a:ext cx="403620" cy="27698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6986137" y="6499435"/>
            <a:ext cx="14975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4.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下载按钮</a:t>
            </a:r>
            <a:r>
              <a:rPr lang="en-US" altLang="zh-CN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,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打印</a:t>
            </a:r>
            <a:endParaRPr lang="zh-CN" altLang="en-US" sz="1400" dirty="0">
              <a:solidFill>
                <a:srgbClr val="C00000"/>
              </a:solidFill>
            </a:endParaRPr>
          </a:p>
        </p:txBody>
      </p:sp>
      <p:sp>
        <p:nvSpPr>
          <p:cNvPr id="22" name="iconfont-11899-5651573"/>
          <p:cNvSpPr>
            <a:spLocks noChangeAspect="1"/>
          </p:cNvSpPr>
          <p:nvPr/>
        </p:nvSpPr>
        <p:spPr bwMode="auto">
          <a:xfrm>
            <a:off x="7210516" y="5999268"/>
            <a:ext cx="609685" cy="419105"/>
          </a:xfrm>
          <a:custGeom>
            <a:avLst/>
            <a:gdLst>
              <a:gd name="T0" fmla="*/ 8386 w 10375"/>
              <a:gd name="T1" fmla="*/ 2675 h 7133"/>
              <a:gd name="T2" fmla="*/ 5188 w 10375"/>
              <a:gd name="T3" fmla="*/ 0 h 7133"/>
              <a:gd name="T4" fmla="*/ 2335 w 10375"/>
              <a:gd name="T5" fmla="*/ 1784 h 7133"/>
              <a:gd name="T6" fmla="*/ 0 w 10375"/>
              <a:gd name="T7" fmla="*/ 4459 h 7133"/>
              <a:gd name="T8" fmla="*/ 2594 w 10375"/>
              <a:gd name="T9" fmla="*/ 7133 h 7133"/>
              <a:gd name="T10" fmla="*/ 8213 w 10375"/>
              <a:gd name="T11" fmla="*/ 7133 h 7133"/>
              <a:gd name="T12" fmla="*/ 10374 w 10375"/>
              <a:gd name="T13" fmla="*/ 4904 h 7133"/>
              <a:gd name="T14" fmla="*/ 8386 w 10375"/>
              <a:gd name="T15" fmla="*/ 2675 h 7133"/>
              <a:gd name="T16" fmla="*/ 4322 w 10375"/>
              <a:gd name="T17" fmla="*/ 3567 h 7133"/>
              <a:gd name="T18" fmla="*/ 4322 w 10375"/>
              <a:gd name="T19" fmla="*/ 1945 h 7133"/>
              <a:gd name="T20" fmla="*/ 4485 w 10375"/>
              <a:gd name="T21" fmla="*/ 1783 h 7133"/>
              <a:gd name="T22" fmla="*/ 5890 w 10375"/>
              <a:gd name="T23" fmla="*/ 1783 h 7133"/>
              <a:gd name="T24" fmla="*/ 6052 w 10375"/>
              <a:gd name="T25" fmla="*/ 1945 h 7133"/>
              <a:gd name="T26" fmla="*/ 6052 w 10375"/>
              <a:gd name="T27" fmla="*/ 3567 h 7133"/>
              <a:gd name="T28" fmla="*/ 6966 w 10375"/>
              <a:gd name="T29" fmla="*/ 3567 h 7133"/>
              <a:gd name="T30" fmla="*/ 7082 w 10375"/>
              <a:gd name="T31" fmla="*/ 3841 h 7133"/>
              <a:gd name="T32" fmla="*/ 5304 w 10375"/>
              <a:gd name="T33" fmla="*/ 5675 h 7133"/>
              <a:gd name="T34" fmla="*/ 5071 w 10375"/>
              <a:gd name="T35" fmla="*/ 5675 h 7133"/>
              <a:gd name="T36" fmla="*/ 3293 w 10375"/>
              <a:gd name="T37" fmla="*/ 3841 h 7133"/>
              <a:gd name="T38" fmla="*/ 3409 w 10375"/>
              <a:gd name="T39" fmla="*/ 3566 h 7133"/>
              <a:gd name="T40" fmla="*/ 4322 w 10375"/>
              <a:gd name="T41" fmla="*/ 3567 h 7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375" h="7133">
                <a:moveTo>
                  <a:pt x="8386" y="2675"/>
                </a:moveTo>
                <a:cubicBezTo>
                  <a:pt x="8084" y="1159"/>
                  <a:pt x="6786" y="0"/>
                  <a:pt x="5188" y="0"/>
                </a:cubicBezTo>
                <a:cubicBezTo>
                  <a:pt x="3934" y="0"/>
                  <a:pt x="2854" y="714"/>
                  <a:pt x="2335" y="1784"/>
                </a:cubicBezTo>
                <a:cubicBezTo>
                  <a:pt x="994" y="1963"/>
                  <a:pt x="0" y="3077"/>
                  <a:pt x="0" y="4459"/>
                </a:cubicBezTo>
                <a:cubicBezTo>
                  <a:pt x="0" y="5930"/>
                  <a:pt x="1168" y="7133"/>
                  <a:pt x="2594" y="7133"/>
                </a:cubicBezTo>
                <a:lnTo>
                  <a:pt x="8213" y="7133"/>
                </a:lnTo>
                <a:cubicBezTo>
                  <a:pt x="9423" y="7133"/>
                  <a:pt x="10374" y="6152"/>
                  <a:pt x="10374" y="4904"/>
                </a:cubicBezTo>
                <a:cubicBezTo>
                  <a:pt x="10375" y="3745"/>
                  <a:pt x="9468" y="2764"/>
                  <a:pt x="8386" y="2675"/>
                </a:cubicBezTo>
                <a:close/>
                <a:moveTo>
                  <a:pt x="4322" y="3567"/>
                </a:moveTo>
                <a:lnTo>
                  <a:pt x="4322" y="1945"/>
                </a:lnTo>
                <a:cubicBezTo>
                  <a:pt x="4322" y="1855"/>
                  <a:pt x="4395" y="1783"/>
                  <a:pt x="4485" y="1783"/>
                </a:cubicBezTo>
                <a:lnTo>
                  <a:pt x="5890" y="1783"/>
                </a:lnTo>
                <a:cubicBezTo>
                  <a:pt x="5980" y="1783"/>
                  <a:pt x="6052" y="1855"/>
                  <a:pt x="6052" y="1945"/>
                </a:cubicBezTo>
                <a:lnTo>
                  <a:pt x="6052" y="3567"/>
                </a:lnTo>
                <a:lnTo>
                  <a:pt x="6966" y="3567"/>
                </a:lnTo>
                <a:cubicBezTo>
                  <a:pt x="7110" y="3567"/>
                  <a:pt x="7182" y="3739"/>
                  <a:pt x="7082" y="3841"/>
                </a:cubicBezTo>
                <a:lnTo>
                  <a:pt x="5304" y="5675"/>
                </a:lnTo>
                <a:cubicBezTo>
                  <a:pt x="5240" y="5742"/>
                  <a:pt x="5135" y="5742"/>
                  <a:pt x="5071" y="5675"/>
                </a:cubicBezTo>
                <a:lnTo>
                  <a:pt x="3293" y="3841"/>
                </a:lnTo>
                <a:cubicBezTo>
                  <a:pt x="3193" y="3739"/>
                  <a:pt x="3266" y="3566"/>
                  <a:pt x="3409" y="3566"/>
                </a:cubicBezTo>
                <a:lnTo>
                  <a:pt x="4322" y="35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23" name="椭圆 22"/>
          <p:cNvSpPr/>
          <p:nvPr/>
        </p:nvSpPr>
        <p:spPr>
          <a:xfrm>
            <a:off x="6290444" y="2025323"/>
            <a:ext cx="1391387" cy="486724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7210516" y="2412534"/>
            <a:ext cx="1802243" cy="506383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511" y="3051560"/>
            <a:ext cx="6362496" cy="2167846"/>
          </a:xfrm>
          <a:prstGeom prst="rect">
            <a:avLst/>
          </a:prstGeom>
        </p:spPr>
      </p:pic>
      <p:sp>
        <p:nvSpPr>
          <p:cNvPr id="27" name="椭圆 26"/>
          <p:cNvSpPr/>
          <p:nvPr/>
        </p:nvSpPr>
        <p:spPr>
          <a:xfrm>
            <a:off x="2498818" y="4135483"/>
            <a:ext cx="1524352" cy="407079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箭头连接符 27"/>
          <p:cNvCxnSpPr/>
          <p:nvPr/>
        </p:nvCxnSpPr>
        <p:spPr>
          <a:xfrm>
            <a:off x="2009267" y="4484738"/>
            <a:ext cx="46577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 flipV="1">
            <a:off x="8309748" y="5999268"/>
            <a:ext cx="425690" cy="20955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"/>
          <p:cNvSpPr txBox="1">
            <a:spLocks noChangeArrowheads="1"/>
          </p:cNvSpPr>
          <p:nvPr/>
        </p:nvSpPr>
        <p:spPr bwMode="auto">
          <a:xfrm>
            <a:off x="2017486" y="2440653"/>
            <a:ext cx="8157028" cy="98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400" b="1" dirty="0">
                <a:solidFill>
                  <a:srgbClr val="C00000"/>
                </a:solidFill>
                <a:latin typeface="微软雅黑" panose="020B0503020204020204" pitchFamily="34" charset="-122"/>
              </a:rPr>
              <a:t>谢谢您的观看</a:t>
            </a:r>
            <a:r>
              <a:rPr lang="en-US" altLang="zh-CN" sz="4400" b="1" dirty="0">
                <a:solidFill>
                  <a:srgbClr val="C00000"/>
                </a:solidFill>
                <a:latin typeface="微软雅黑" panose="020B0503020204020204" pitchFamily="34" charset="-122"/>
              </a:rPr>
              <a:t>~</a:t>
            </a:r>
            <a:endParaRPr lang="zh-CN" altLang="en-US" sz="4400" b="1" dirty="0">
              <a:solidFill>
                <a:srgbClr val="C00000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1956360" y="3683146"/>
            <a:ext cx="8769697" cy="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4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40735;#140735;#370613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7117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40735;#140735;#370613;"/>
</p:tagLst>
</file>

<file path=ppt/theme/theme1.xml><?xml version="1.0" encoding="utf-8"?>
<a:theme xmlns:a="http://schemas.openxmlformats.org/drawingml/2006/main" name="1_Office 主题​​">
  <a:themeElements>
    <a:clrScheme name="SJTU-2019">
      <a:dk1>
        <a:srgbClr val="000000"/>
      </a:dk1>
      <a:lt1>
        <a:srgbClr val="FFFFFF"/>
      </a:lt1>
      <a:dk2>
        <a:srgbClr val="1B1C21"/>
      </a:dk2>
      <a:lt2>
        <a:srgbClr val="DBDBDB"/>
      </a:lt2>
      <a:accent1>
        <a:srgbClr val="C8161E"/>
      </a:accent1>
      <a:accent2>
        <a:srgbClr val="44546A"/>
      </a:accent2>
      <a:accent3>
        <a:srgbClr val="1F4D78"/>
      </a:accent3>
      <a:accent4>
        <a:srgbClr val="ED7D31"/>
      </a:accent4>
      <a:accent5>
        <a:srgbClr val="FFC000"/>
      </a:accent5>
      <a:accent6>
        <a:srgbClr val="A5A5A5"/>
      </a:accent6>
      <a:hlink>
        <a:srgbClr val="196E7D"/>
      </a:hlink>
      <a:folHlink>
        <a:srgbClr val="BEBEBE"/>
      </a:folHlink>
    </a:clrScheme>
    <a:fontScheme name="外宣普适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1420</Words>
  <Application>Microsoft Office PowerPoint</Application>
  <PresentationFormat>宽屏</PresentationFormat>
  <Paragraphs>137</Paragraphs>
  <Slides>16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2" baseType="lpstr">
      <vt:lpstr>等线</vt:lpstr>
      <vt:lpstr>微软雅黑</vt:lpstr>
      <vt:lpstr>Arial</vt:lpstr>
      <vt:lpstr>Calibri</vt:lpstr>
      <vt:lpstr>Times New Roman</vt:lpstr>
      <vt:lpstr>1_Office 主题​​</vt:lpstr>
      <vt:lpstr>上海交通大学春季助学金 学生申请须知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胡 长俊</dc:creator>
  <cp:lastModifiedBy>林 津津</cp:lastModifiedBy>
  <cp:revision>114</cp:revision>
  <dcterms:created xsi:type="dcterms:W3CDTF">2020-11-04T02:30:00Z</dcterms:created>
  <dcterms:modified xsi:type="dcterms:W3CDTF">2021-05-27T08:13:11Z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2052-11.1.0.10495</vt:lpwstr>
  </property>
  <property fmtid="{D5CDD505-2E9C-101B-9397-08002B2CF9AE}" pid="3" name="ICV">
    <vt:lpwstr>DEE741FBA8044A7FBF60CADBEAAB3960</vt:lpwstr>
  </property>
</Properties>
</file>