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1004" r:id="rId2"/>
    <p:sldId id="1032" r:id="rId3"/>
    <p:sldId id="1022" r:id="rId4"/>
    <p:sldId id="1027" r:id="rId5"/>
    <p:sldId id="1028" r:id="rId6"/>
    <p:sldId id="1029" r:id="rId7"/>
    <p:sldId id="1030" r:id="rId8"/>
    <p:sldId id="1023" r:id="rId9"/>
    <p:sldId id="276" r:id="rId10"/>
    <p:sldId id="260" r:id="rId11"/>
    <p:sldId id="261" r:id="rId12"/>
    <p:sldId id="262" r:id="rId13"/>
    <p:sldId id="1026" r:id="rId14"/>
    <p:sldId id="1024" r:id="rId15"/>
    <p:sldId id="27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18T11:19:56.418" idx="8">
    <p:pos x="4368" y="88"/>
    <p:text>待修改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274724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上海交通大学助学金申请指南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3" y="1577535"/>
            <a:ext cx="3906382" cy="457358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</a:p>
        </p:txBody>
      </p:sp>
      <p:sp>
        <p:nvSpPr>
          <p:cNvPr id="10" name="矩形 9"/>
          <p:cNvSpPr/>
          <p:nvPr/>
        </p:nvSpPr>
        <p:spPr>
          <a:xfrm>
            <a:off x="2166151" y="3188423"/>
            <a:ext cx="470517" cy="4336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395667" y="2823208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866640" y="4294822"/>
            <a:ext cx="14475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补充助学金申请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2006353" y="4498854"/>
            <a:ext cx="286028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endCxn id="17" idx="0"/>
          </p:cNvCxnSpPr>
          <p:nvPr/>
        </p:nvCxnSpPr>
        <p:spPr>
          <a:xfrm flipH="1">
            <a:off x="7714616" y="3681842"/>
            <a:ext cx="242812" cy="9823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194553" y="4664154"/>
            <a:ext cx="30401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其余内容部分会自动填充，</a:t>
            </a:r>
            <a:endParaRPr lang="en-US" altLang="zh-CN" sz="18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务必认真核对并进行相应修改！</a:t>
            </a:r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由于部分大类存在托管院系与学籍院系不符情况，选择自己思政所在院系即可</a:t>
            </a:r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年度春季和秋季学期总的挂科门数，将作为学院和学校审核申请的考量（新生填写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即可）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616" y="2646832"/>
            <a:ext cx="2560401" cy="790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dirty="0">
                <a:solidFill>
                  <a:schemeClr val="tx1"/>
                </a:solidFill>
              </a:rPr>
              <a:t>无需填写设奖方名称（即尊敬的</a:t>
            </a:r>
            <a:r>
              <a:rPr lang="en-US" altLang="zh-CN" sz="1200" dirty="0">
                <a:solidFill>
                  <a:schemeClr val="tx1"/>
                </a:solidFill>
              </a:rPr>
              <a:t>xxx</a:t>
            </a:r>
            <a:r>
              <a:rPr lang="zh-CN" altLang="en-US" sz="1200" dirty="0">
                <a:solidFill>
                  <a:schemeClr val="tx1"/>
                </a:solidFill>
              </a:rPr>
              <a:t>）</a:t>
            </a:r>
            <a:r>
              <a:rPr lang="zh-CN" altLang="en-US" sz="1200" dirty="0">
                <a:solidFill>
                  <a:srgbClr val="C00000"/>
                </a:solidFill>
              </a:rPr>
              <a:t>直接填写申请理由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个人学习生活情况报告模板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完毕后作为附件上传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（报告中注意设奖方抬头（参考</a:t>
            </a:r>
            <a:r>
              <a:rPr lang="en-US" altLang="zh-CN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lang="zh-CN" altLang="zh-CN" sz="1400" b="1" u="sng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462" y="3927617"/>
            <a:ext cx="8639469" cy="71555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89617" y="4004563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0216" y="3775375"/>
            <a:ext cx="3040126" cy="2245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不要修改“个人学习生活情况报告”这个大标题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即可，无需手写签名，递交院系的纸质版需要签名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lang="zh-CN" altLang="en-US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176" y="2504503"/>
            <a:ext cx="6728153" cy="31860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申请获得补充助学金（含续评项目）的同学，需要打印提交：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3073" name="图片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234" y="5563765"/>
            <a:ext cx="7639525" cy="120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18392" y="5149364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sp>
        <p:nvSpPr>
          <p:cNvPr id="10" name="矩形 9"/>
          <p:cNvSpPr/>
          <p:nvPr/>
        </p:nvSpPr>
        <p:spPr>
          <a:xfrm>
            <a:off x="690903" y="313015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显示通过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1210345" y="2728043"/>
            <a:ext cx="885492" cy="3077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54327" y="4762906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点击：学生申请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33758" y="277114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7" name="直接箭头连接符 26"/>
          <p:cNvCxnSpPr>
            <a:stCxn id="26" idx="1"/>
          </p:cNvCxnSpPr>
          <p:nvPr/>
        </p:nvCxnSpPr>
        <p:spPr>
          <a:xfrm flipH="1" flipV="1">
            <a:off x="8630137" y="2648046"/>
            <a:ext cx="403621" cy="2769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898780" y="641837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7852185" y="591934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矩形 5"/>
          <p:cNvSpPr/>
          <p:nvPr/>
        </p:nvSpPr>
        <p:spPr>
          <a:xfrm>
            <a:off x="1210345" y="1281254"/>
            <a:ext cx="81538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待申请显示通过后，可点击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查看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进入，点击最下方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学生申请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；</a:t>
            </a:r>
          </a:p>
        </p:txBody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92207" y="2412534"/>
            <a:ext cx="1020552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2176" y="3170110"/>
            <a:ext cx="6298701" cy="1474164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2475037" y="4255396"/>
            <a:ext cx="1328323" cy="421265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箭头连接符 31"/>
          <p:cNvCxnSpPr/>
          <p:nvPr/>
        </p:nvCxnSpPr>
        <p:spPr>
          <a:xfrm flipV="1">
            <a:off x="2095837" y="4432912"/>
            <a:ext cx="380145" cy="3623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776" y="3310956"/>
            <a:ext cx="7573032" cy="141180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392" y="2504503"/>
            <a:ext cx="7351937" cy="3186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4948" y="1428057"/>
            <a:ext cx="5078280" cy="1066439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916549"/>
            <a:ext cx="86754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7.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如果被学院退回，可在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待办事项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中找到被退回的补充助学金申请，点击右边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查看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，点击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学生修改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进入修改界面，根据学院评审意见进行修改后，重新提交。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90903" y="313015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显示通过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1210345" y="2771146"/>
            <a:ext cx="225539" cy="2646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5255455" y="1671539"/>
            <a:ext cx="2901572" cy="1963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217642" y="150061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待办事项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8600" y="3753928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点击：学生修改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33758" y="277114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7" name="直接箭头连接符 26"/>
          <p:cNvCxnSpPr>
            <a:stCxn id="26" idx="1"/>
          </p:cNvCxnSpPr>
          <p:nvPr/>
        </p:nvCxnSpPr>
        <p:spPr>
          <a:xfrm flipH="1" flipV="1">
            <a:off x="8630137" y="2648046"/>
            <a:ext cx="403621" cy="2769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3803453" y="1643270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92207" y="2412534"/>
            <a:ext cx="1020552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429314" y="3237053"/>
            <a:ext cx="1020552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箭头连接符 33"/>
          <p:cNvCxnSpPr/>
          <p:nvPr/>
        </p:nvCxnSpPr>
        <p:spPr>
          <a:xfrm flipV="1">
            <a:off x="1526872" y="3568279"/>
            <a:ext cx="902442" cy="240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033099" y="5680509"/>
            <a:ext cx="6942213" cy="11267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505" y="2434392"/>
            <a:ext cx="7041218" cy="465629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228600" y="772829"/>
            <a:ext cx="10914742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原家庭经济困难在库同学（</a:t>
            </a:r>
            <a:r>
              <a:rPr lang="en-US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年之前入库同学）：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打印原扫描件即可。</a:t>
            </a:r>
          </a:p>
        </p:txBody>
      </p:sp>
      <p:sp>
        <p:nvSpPr>
          <p:cNvPr id="7" name="矩形 6"/>
          <p:cNvSpPr/>
          <p:nvPr/>
        </p:nvSpPr>
        <p:spPr>
          <a:xfrm>
            <a:off x="228600" y="1169129"/>
            <a:ext cx="11077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与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2021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入库同学新入库同学：可通过数字交大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921518" y="5366614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6" name="直接箭头连接符 15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8458" y="4176961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点击：申请人填写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033758" y="277114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0" name="直接箭头连接符 19"/>
          <p:cNvCxnSpPr>
            <a:stCxn id="19" idx="1"/>
          </p:cNvCxnSpPr>
          <p:nvPr/>
        </p:nvCxnSpPr>
        <p:spPr>
          <a:xfrm flipH="1" flipV="1">
            <a:off x="8630137" y="2648046"/>
            <a:ext cx="403621" cy="2769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3" name="椭圆 22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210516" y="2412534"/>
            <a:ext cx="1802243" cy="5063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511" y="3051560"/>
            <a:ext cx="6362496" cy="2167846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>
            <a:off x="2498818" y="4135483"/>
            <a:ext cx="1524352" cy="407079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2009267" y="4484738"/>
            <a:ext cx="46577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设奖方名称一栏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33133" y="770020"/>
          <a:ext cx="5341638" cy="5561699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2898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35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68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FF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助学金名称</a:t>
                      </a: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FF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设奖方名称</a:t>
                      </a: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6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58</a:t>
                      </a:r>
                      <a:r>
                        <a:rPr lang="zh-CN" altLang="en-US" sz="1000" u="none" strike="noStrike" dirty="0">
                          <a:effectLst/>
                        </a:rPr>
                        <a:t>届船院校友助学金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周修典学长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62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爱菊助学金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刘浩清公益基金会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6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蔡淑芬奖助学金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朱全美先生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4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海外校友助学金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海外教育学院校友集体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何绍诗奖学金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何能学姐、何奇女士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1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“黄振”博士助学基金、“刘聘三、张玲香”博士助学基金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刘有明学嫂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40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刘有明学嫂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73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江西校友会助学金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江西校友会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04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林胜兴杨素英帮困助学金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林胜兴教授、杨素英教授伉俪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6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罗伯特斯坦</a:t>
                      </a:r>
                      <a:r>
                        <a:rPr lang="en-US" altLang="zh-CN" sz="1000" u="none" strike="noStrike" dirty="0">
                          <a:effectLst/>
                        </a:rPr>
                        <a:t>-</a:t>
                      </a:r>
                      <a:r>
                        <a:rPr lang="zh-CN" altLang="en-US" sz="1000" u="none" strike="noStrike" dirty="0">
                          <a:effectLst/>
                        </a:rPr>
                        <a:t>严国觉励学金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严国觉学长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勤俭助学金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杨臣勋勤俭基金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04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陶哲甫助学金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陶潘丽瑶学嫂及家人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04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王烨倪海琛励学金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王烨学长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04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校友爱心助学金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上海交通大学校友会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04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校友爱心助学金（马家騄专项）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马家騄学长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904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熊继昭奖助学金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吕庆元学长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912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赵曾珏、秦昭华助学金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交大校友美洲基金会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00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一路有你</a:t>
                      </a:r>
                      <a:r>
                        <a:rPr lang="en-US" altLang="zh-CN" sz="1000" u="none" strike="noStrike" dirty="0">
                          <a:effectLst/>
                        </a:rPr>
                        <a:t>-</a:t>
                      </a:r>
                      <a:r>
                        <a:rPr lang="zh-CN" altLang="en-US" sz="1000" u="none" strike="noStrike" dirty="0">
                          <a:effectLst/>
                        </a:rPr>
                        <a:t>校友励学金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胡焕波学长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75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陶诗聪学长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448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唐友军学长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04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麦府交大校友会助学金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麦府交大学长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3070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宁波校友会奖助学金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宁波校友会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26149451"/>
              </p:ext>
            </p:extLst>
          </p:nvPr>
        </p:nvGraphicFramePr>
        <p:xfrm>
          <a:off x="6096000" y="768750"/>
          <a:ext cx="5637346" cy="5868605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058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7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559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FF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助学金名称</a:t>
                      </a:r>
                    </a:p>
                  </a:txBody>
                  <a:tcPr marL="1409" marR="1409" marT="1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>
                          <a:solidFill>
                            <a:srgbClr val="FFFF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设奖方名称</a:t>
                      </a:r>
                    </a:p>
                  </a:txBody>
                  <a:tcPr marL="1409" marR="1409" marT="1409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1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宁波爱心</a:t>
                      </a:r>
                      <a:r>
                        <a:rPr lang="en-US" altLang="zh-CN" sz="1000" u="none" strike="noStrike" dirty="0">
                          <a:effectLst/>
                        </a:rPr>
                        <a:t>—</a:t>
                      </a:r>
                      <a:r>
                        <a:rPr lang="zh-CN" altLang="en-US" sz="1000" u="none" strike="noStrike" dirty="0">
                          <a:effectLst/>
                        </a:rPr>
                        <a:t>宁波校友会助学基金（广天专项）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宁波校友会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3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邵璘校友助学金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邵璘学长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9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77</a:t>
                      </a:r>
                      <a:r>
                        <a:rPr lang="zh-CN" altLang="en-US" sz="1000" u="none" strike="noStrike">
                          <a:effectLst/>
                        </a:rPr>
                        <a:t>、</a:t>
                      </a:r>
                      <a:r>
                        <a:rPr lang="en-US" altLang="zh-CN" sz="1000" u="none" strike="noStrike">
                          <a:effectLst/>
                        </a:rPr>
                        <a:t>78</a:t>
                      </a:r>
                      <a:r>
                        <a:rPr lang="zh-CN" altLang="en-US" sz="1000" u="none" strike="noStrike">
                          <a:effectLst/>
                        </a:rPr>
                        <a:t>级校友励学金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77</a:t>
                      </a:r>
                      <a:r>
                        <a:rPr lang="zh-CN" altLang="en-US" sz="1000" u="none" strike="noStrike">
                          <a:effectLst/>
                        </a:rPr>
                        <a:t>、</a:t>
                      </a:r>
                      <a:r>
                        <a:rPr lang="en-US" altLang="zh-CN" sz="1000" u="none" strike="noStrike">
                          <a:effectLst/>
                        </a:rPr>
                        <a:t>78</a:t>
                      </a:r>
                      <a:r>
                        <a:rPr lang="zh-CN" altLang="en-US" sz="1000" u="none" strike="noStrike">
                          <a:effectLst/>
                        </a:rPr>
                        <a:t>级校友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3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小米助学金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北京小米公益基金会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4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润励学金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葛群学长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3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国宾奖助学金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交大校友美洲基金会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01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正德馨助学金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徐学长伉俪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4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柏年助学金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王柏年先生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0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郭谢碧蓉奖助学金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郭谢碧蓉基金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39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金宝助学金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金宝慈善基金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39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绵力助学金</a:t>
                      </a:r>
                      <a:br>
                        <a:rPr lang="zh-CN" altLang="en-US" sz="1000" u="none" strike="noStrike" dirty="0">
                          <a:effectLst/>
                        </a:rPr>
                      </a:br>
                      <a:r>
                        <a:rPr lang="en-US" altLang="zh-CN" sz="1000" u="none" strike="noStrike" dirty="0">
                          <a:effectLst/>
                        </a:rPr>
                        <a:t>【</a:t>
                      </a:r>
                      <a:r>
                        <a:rPr lang="zh-CN" altLang="en-US" sz="1000" u="none" strike="noStrike" dirty="0">
                          <a:effectLst/>
                        </a:rPr>
                        <a:t>原勉励助学金</a:t>
                      </a:r>
                      <a:r>
                        <a:rPr lang="en-US" altLang="zh-CN" sz="1000" u="none" strike="noStrike" dirty="0">
                          <a:effectLst/>
                        </a:rPr>
                        <a:t>】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张学中先生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782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台湾东华书局助学金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台湾东华书局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39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伍威权伙食资助基金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伍威权基金会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23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张明为全额奖助学金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张明为慈善基金会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39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张乃新奖助学金</a:t>
                      </a:r>
                      <a:br>
                        <a:rPr lang="zh-CN" altLang="en-US" sz="1000" u="none" strike="noStrike">
                          <a:effectLst/>
                        </a:rPr>
                      </a:br>
                      <a:r>
                        <a:rPr lang="zh-CN" altLang="en-US" sz="1000" u="none" strike="noStrike">
                          <a:effectLst/>
                        </a:rPr>
                        <a:t>英文汇总表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张乃新基金会  </a:t>
                      </a:r>
                      <a:br>
                        <a:rPr lang="zh-CN" altLang="en-US" sz="1000" u="none" strike="noStrike">
                          <a:effectLst/>
                        </a:rPr>
                      </a:br>
                      <a:r>
                        <a:rPr lang="zh-CN" altLang="en-US" sz="1000" u="none" strike="noStrike">
                          <a:effectLst/>
                        </a:rPr>
                        <a:t>刘伦先生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151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徐雪梅励学金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徐雪梅女士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72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金宝医学院助学金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金宝慈善基金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52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张丽娟助学金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张丽娟女士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39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国泰君安证券奖助学金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上海国泰君安社会公益基金会</a:t>
                      </a:r>
                      <a:br>
                        <a:rPr lang="zh-CN" altLang="en-US" sz="1000" u="none" strike="noStrike">
                          <a:effectLst/>
                        </a:rPr>
                      </a:br>
                      <a:r>
                        <a:rPr lang="zh-CN" altLang="en-US" sz="1000" u="none" strike="noStrike">
                          <a:effectLst/>
                        </a:rPr>
                        <a:t>国泰君安证券股份有限公司上海分公司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242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林陈孝文助学金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陈晓梅女士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477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健博助学金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梁慧雯女士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23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金清扬奖助学金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金清扬先生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44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刘永龄助学金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刘永龄基金会有限公司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44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中国海油大学生助学基金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中国宋庆龄基金会</a:t>
                      </a:r>
                      <a:endParaRPr lang="zh-CN" altLang="en-US" sz="10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639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中芯国际孟宁助学金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中国宋庆龄基金会、中芯国际集成电路制造（上海）有限公司</a:t>
                      </a:r>
                      <a:endParaRPr lang="zh-CN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639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扬帆三十周年校友助学金</a:t>
                      </a:r>
                    </a:p>
                  </a:txBody>
                  <a:tcPr marL="875" marR="875" marT="87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颜建南学长</a:t>
                      </a:r>
                    </a:p>
                  </a:txBody>
                  <a:tcPr marL="875" marR="875" marT="875" marB="0" anchor="ctr"/>
                </a:tc>
                <a:extLst>
                  <a:ext uri="{0D108BD9-81ED-4DB2-BD59-A6C34878D82A}">
                    <a16:rowId xmlns:a16="http://schemas.microsoft.com/office/drawing/2014/main" val="714030547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年度个人总结申请及审批流程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2628023" y="1536847"/>
            <a:ext cx="1834436" cy="3223882"/>
            <a:chOff x="2779701" y="761123"/>
            <a:chExt cx="1834436" cy="3223882"/>
          </a:xfrm>
        </p:grpSpPr>
        <p:sp>
          <p:nvSpPr>
            <p:cNvPr id="6" name="圆角矩形 5">
              <a:hlinkClick r:id="rId4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779701" y="2230679"/>
              <a:ext cx="183443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获得</a:t>
              </a:r>
              <a:r>
                <a:rPr lang="zh-CN" altLang="en-US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上年度助学金的同学提交</a:t>
              </a:r>
              <a:r>
                <a:rPr lang="zh-CN" altLang="en-US" b="1" dirty="0"/>
                <a:t>年度个人总结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（</a:t>
              </a:r>
              <a:r>
                <a:rPr lang="zh-CN" altLang="en-US" b="1" dirty="0">
                  <a:solidFill>
                    <a:srgbClr val="C00000"/>
                  </a:solidFill>
                </a:rPr>
                <a:t>名单已下发至院系</a:t>
              </a:r>
              <a:r>
                <a:rPr lang="zh-CN" altLang="en-US" b="1" dirty="0"/>
                <a:t>）</a:t>
              </a:r>
              <a:endParaRPr lang="en-US" altLang="zh-CN" b="1" dirty="0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65076" y="1536847"/>
            <a:ext cx="1559720" cy="3497305"/>
            <a:chOff x="4506112" y="761123"/>
            <a:chExt cx="1559720" cy="3497305"/>
          </a:xfrm>
        </p:grpSpPr>
        <p:sp>
          <p:nvSpPr>
            <p:cNvPr id="24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思政考核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06112" y="2227103"/>
              <a:ext cx="15597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进行审核，并对上一年获得补充助学金的同学进行</a:t>
              </a:r>
              <a:r>
                <a:rPr lang="en-US" altLang="zh-CN" b="1" dirty="0">
                  <a:solidFill>
                    <a:srgbClr val="C00000"/>
                  </a:solidFill>
                </a:rPr>
                <a:t>ABC</a:t>
              </a:r>
              <a:r>
                <a:rPr lang="zh-CN" altLang="en-US" b="1" dirty="0"/>
                <a:t>档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考核评定</a:t>
              </a:r>
              <a:endParaRPr lang="zh-CN" altLang="en-US" b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314289" y="1536847"/>
            <a:ext cx="1559720" cy="2097881"/>
            <a:chOff x="6018609" y="761123"/>
            <a:chExt cx="1559720" cy="2097881"/>
          </a:xfrm>
        </p:grpSpPr>
        <p:sp>
          <p:nvSpPr>
            <p:cNvPr id="26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院系审核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22413" y="1405581"/>
            <a:ext cx="1559720" cy="2248374"/>
            <a:chOff x="7526733" y="629857"/>
            <a:chExt cx="1559720" cy="2248374"/>
          </a:xfrm>
        </p:grpSpPr>
        <p:sp>
          <p:nvSpPr>
            <p:cNvPr id="28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学生处审核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cxnSp>
        <p:nvCxnSpPr>
          <p:cNvPr id="31" name="直接箭头连接符 30"/>
          <p:cNvCxnSpPr>
            <a:stCxn id="6" idx="3"/>
            <a:endCxn id="24" idx="1"/>
          </p:cNvCxnSpPr>
          <p:nvPr/>
        </p:nvCxnSpPr>
        <p:spPr>
          <a:xfrm>
            <a:off x="3812707" y="2161925"/>
            <a:ext cx="135443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26" idx="1"/>
          </p:cNvCxnSpPr>
          <p:nvPr/>
        </p:nvCxnSpPr>
        <p:spPr>
          <a:xfrm>
            <a:off x="5531474" y="2161925"/>
            <a:ext cx="138051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6" idx="3"/>
            <a:endCxn id="28" idx="1"/>
          </p:cNvCxnSpPr>
          <p:nvPr/>
        </p:nvCxnSpPr>
        <p:spPr>
          <a:xfrm>
            <a:off x="7276315" y="2161925"/>
            <a:ext cx="114379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年度个人总结流程</a:t>
            </a:r>
          </a:p>
        </p:txBody>
      </p:sp>
      <p:sp>
        <p:nvSpPr>
          <p:cNvPr id="2" name="矩形 1"/>
          <p:cNvSpPr/>
          <p:nvPr/>
        </p:nvSpPr>
        <p:spPr>
          <a:xfrm>
            <a:off x="842883" y="5298938"/>
            <a:ext cx="10699006" cy="1341649"/>
          </a:xfrm>
          <a:prstGeom prst="rect">
            <a:avLst/>
          </a:prstGeom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A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100%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B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40%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：计划完成为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75%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C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档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50%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lang="en-US" altLang="zh-CN" sz="1400" b="1" dirty="0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zh-CN" sz="1400" b="1" dirty="0">
                <a:solidFill>
                  <a:srgbClr val="C00000"/>
                </a:solidFill>
                <a:latin typeface="+mn-ea"/>
              </a:rPr>
              <a:t>※</a:t>
            </a:r>
            <a:r>
              <a:rPr lang="zh-CN" altLang="en-US" sz="2000" b="1" dirty="0">
                <a:highlight>
                  <a:srgbClr val="FFFF00"/>
                </a:highlight>
              </a:rPr>
              <a:t>考核</a:t>
            </a:r>
            <a:r>
              <a:rPr lang="en-US" altLang="zh-CN" sz="2000" b="1" dirty="0">
                <a:highlight>
                  <a:srgbClr val="FFFF00"/>
                </a:highlight>
              </a:rPr>
              <a:t>C</a:t>
            </a:r>
            <a:r>
              <a:rPr lang="zh-CN" altLang="en-US" sz="2000" b="1" dirty="0">
                <a:highlight>
                  <a:srgbClr val="FFFF00"/>
                </a:highlight>
              </a:rPr>
              <a:t>档学生自动取消本年度申请资格</a:t>
            </a:r>
            <a:endParaRPr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127" y="494632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highlight>
                  <a:srgbClr val="FFFF00"/>
                </a:highlight>
              </a:rPr>
              <a:t>思政教师考核评定原则</a:t>
            </a:r>
          </a:p>
        </p:txBody>
      </p:sp>
      <p:sp>
        <p:nvSpPr>
          <p:cNvPr id="5" name="箭头: 下 4"/>
          <p:cNvSpPr/>
          <p:nvPr/>
        </p:nvSpPr>
        <p:spPr>
          <a:xfrm>
            <a:off x="3939574" y="5000756"/>
            <a:ext cx="547727" cy="24375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924173" y="1200071"/>
            <a:ext cx="1442081" cy="2130718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年度个人总结报告无需打印只需线上提交即可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37335" y="933620"/>
            <a:ext cx="11506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】进行填写。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796" y="1241397"/>
            <a:ext cx="4678043" cy="5115421"/>
          </a:xfrm>
          <a:prstGeom prst="rect">
            <a:avLst/>
          </a:prstGeom>
        </p:spPr>
      </p:pic>
      <p:cxnSp>
        <p:nvCxnSpPr>
          <p:cNvPr id="8" name="直接箭头连接符 7"/>
          <p:cNvCxnSpPr>
            <a:stCxn id="3" idx="1"/>
          </p:cNvCxnSpPr>
          <p:nvPr/>
        </p:nvCxnSpPr>
        <p:spPr>
          <a:xfrm flipH="1" flipV="1">
            <a:off x="2410551" y="4737370"/>
            <a:ext cx="3036412" cy="137167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446963" y="592438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17497" y="2635931"/>
            <a:ext cx="640268" cy="50663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659756" y="20845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39" y="1270909"/>
            <a:ext cx="6611645" cy="219777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611315" y="4258878"/>
            <a:ext cx="2756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023600" y="2946400"/>
            <a:ext cx="345440" cy="12700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483373" y="1389360"/>
            <a:ext cx="5247686" cy="219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endCxn id="20" idx="0"/>
          </p:cNvCxnSpPr>
          <p:nvPr/>
        </p:nvCxnSpPr>
        <p:spPr>
          <a:xfrm>
            <a:off x="7073748" y="2287087"/>
            <a:ext cx="385060" cy="1517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938745" y="3804603"/>
            <a:ext cx="30401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其余内容部分会自动填充，</a:t>
            </a:r>
            <a:endParaRPr lang="en-US" altLang="zh-CN" sz="18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务必认真核对并进行相应修改！</a:t>
            </a:r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由于部分大类存在托管院系与学籍院系不符情况，选择自己思政所在院系即可</a:t>
            </a:r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29915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请注意以下栏目。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760108" y="1365079"/>
            <a:ext cx="56380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深造方向与就业方向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选填一个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，另一个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则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填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”；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zh-CN" altLang="zh-CN" sz="12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60108" y="2528176"/>
            <a:ext cx="7342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lang="en-US" altLang="zh-CN" sz="1200" b="1" dirty="0">
                <a:latin typeface="+mn-ea"/>
                <a:cs typeface="Times New Roman" panose="02020603050405020304" pitchFamily="18" charset="0"/>
              </a:rPr>
              <a:t>0%~100%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60" y="2779300"/>
            <a:ext cx="6755453" cy="70845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>
            <a:avLst/>
          </a:prstGeom>
        </p:spPr>
      </p:pic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010536" y="1318168"/>
            <a:ext cx="3701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200" b="1" dirty="0">
                <a:latin typeface="+mn-ea"/>
                <a:cs typeface="Times New Roman" panose="02020603050405020304" pitchFamily="18" charset="0"/>
              </a:rPr>
              <a:t>栏目</a:t>
            </a:r>
            <a:r>
              <a:rPr lang="zh-CN" altLang="zh-CN" sz="1200" b="1" dirty="0">
                <a:latin typeface="+mn-ea"/>
                <a:cs typeface="Times New Roman" panose="02020603050405020304" pitchFamily="18" charset="0"/>
              </a:rPr>
              <a:t>中，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在尊敬的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栏目中若有匹配则无需修改，若无匹配参考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2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第二页中设奖方名称进行填写</a:t>
            </a:r>
            <a:endParaRPr lang="zh-CN" altLang="zh-CN" sz="12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92001" y="2922365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无需填写尊敬的</a:t>
            </a:r>
            <a:r>
              <a:rPr lang="en-US" altLang="zh-CN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lang="zh-CN" altLang="en-US" sz="12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>
            <a:avLst/>
          </a:prstGeom>
        </p:spPr>
      </p:pic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年度春季和秋季学期总的挂科门数（数字），将作为学院和学校考核评定的参考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2434" y="4082337"/>
            <a:ext cx="8070234" cy="562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016" y="2075449"/>
            <a:ext cx="6751895" cy="2109967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年度</a:t>
            </a:r>
            <a:r>
              <a:rPr lang="zh-CN" altLang="zh-CN" dirty="0"/>
              <a:t>个人总结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359436" y="4227594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显示通过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2041600" y="4017970"/>
            <a:ext cx="225539" cy="2646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8396821" y="2413310"/>
            <a:ext cx="740788" cy="259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9137609" y="230503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947638" y="4233380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点击查看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28" name="直接箭头连接符 27"/>
          <p:cNvCxnSpPr>
            <a:stCxn id="27" idx="1"/>
          </p:cNvCxnSpPr>
          <p:nvPr/>
        </p:nvCxnSpPr>
        <p:spPr>
          <a:xfrm flipH="1" flipV="1">
            <a:off x="8544017" y="4110280"/>
            <a:ext cx="403621" cy="2769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6723855" y="2498537"/>
            <a:ext cx="1787615" cy="6853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864959" y="3860138"/>
            <a:ext cx="1740071" cy="3157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638995" y="1657701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待申请显示通过后，选择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查看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进入，点击最下方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申请人填写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；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6015" y="4681639"/>
            <a:ext cx="6751896" cy="1152924"/>
          </a:xfrm>
          <a:prstGeom prst="rect">
            <a:avLst/>
          </a:prstGeom>
        </p:spPr>
      </p:pic>
      <p:sp>
        <p:nvSpPr>
          <p:cNvPr id="29" name="椭圆 28"/>
          <p:cNvSpPr/>
          <p:nvPr/>
        </p:nvSpPr>
        <p:spPr>
          <a:xfrm>
            <a:off x="1810842" y="5485729"/>
            <a:ext cx="1340732" cy="3579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25283" y="5067519"/>
            <a:ext cx="11371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申请人填写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31" name="直接箭头连接符 30"/>
          <p:cNvCxnSpPr>
            <a:endCxn id="29" idx="2"/>
          </p:cNvCxnSpPr>
          <p:nvPr/>
        </p:nvCxnSpPr>
        <p:spPr>
          <a:xfrm>
            <a:off x="1260629" y="5412771"/>
            <a:ext cx="550213" cy="2519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助学金申请及审批流程</a:t>
            </a:r>
          </a:p>
        </p:txBody>
      </p:sp>
      <p:sp>
        <p:nvSpPr>
          <p:cNvPr id="43" name="平行四边形 42"/>
          <p:cNvSpPr/>
          <p:nvPr/>
        </p:nvSpPr>
        <p:spPr>
          <a:xfrm rot="5400000">
            <a:off x="-1198962" y="3091462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2680083"/>
            <a:chOff x="2216545" y="3772053"/>
            <a:chExt cx="1665502" cy="2680083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和有意向申请补充助学金的学生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补充助学金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2405116"/>
            <a:chOff x="10485042" y="3770021"/>
            <a:chExt cx="1589086" cy="2405116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/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打印提交纸质申请表至学院</a:t>
              </a:r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4d7edfa-5107-4286-891d-96620ebc1069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8f1abe1-c2b2-4651-878d-3ed47733628f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17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1651</Words>
  <Application>Microsoft Office PowerPoint</Application>
  <PresentationFormat>宽屏</PresentationFormat>
  <Paragraphs>215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等线</vt:lpstr>
      <vt:lpstr>楷体</vt:lpstr>
      <vt:lpstr>微软雅黑</vt:lpstr>
      <vt:lpstr>Arial</vt:lpstr>
      <vt:lpstr>Calibri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林 津津</cp:lastModifiedBy>
  <cp:revision>114</cp:revision>
  <dcterms:created xsi:type="dcterms:W3CDTF">2020-11-04T02:30:00Z</dcterms:created>
  <dcterms:modified xsi:type="dcterms:W3CDTF">2021-11-03T03:44:21Z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A2EB037CCE93462584E7C85A048237A3</vt:lpwstr>
  </property>
</Properties>
</file>