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60" r:id="rId3"/>
    <p:sldId id="306" r:id="rId4"/>
    <p:sldId id="325" r:id="rId5"/>
    <p:sldId id="326" r:id="rId6"/>
    <p:sldId id="327" r:id="rId7"/>
    <p:sldId id="329" r:id="rId8"/>
    <p:sldId id="330" r:id="rId10"/>
    <p:sldId id="332" r:id="rId11"/>
    <p:sldId id="345" r:id="rId12"/>
    <p:sldId id="333" r:id="rId13"/>
    <p:sldId id="334" r:id="rId14"/>
    <p:sldId id="335" r:id="rId15"/>
    <p:sldId id="336" r:id="rId16"/>
    <p:sldId id="337" r:id="rId17"/>
    <p:sldId id="338" r:id="rId18"/>
    <p:sldId id="339" r:id="rId19"/>
    <p:sldId id="340" r:id="rId20"/>
    <p:sldId id="341" r:id="rId21"/>
    <p:sldId id="342" r:id="rId22"/>
    <p:sldId id="343" r:id="rId23"/>
    <p:sldId id="344" r:id="rId24"/>
  </p:sldIdLst>
  <p:sldSz cx="9144000" cy="6858000" type="screen4x3"/>
  <p:notesSz cx="6858000" cy="9144000"/>
  <p:custDataLst>
    <p:tags r:id="rId2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17" autoAdjust="0"/>
    <p:restoredTop sz="96276" autoAdjust="0"/>
  </p:normalViewPr>
  <p:slideViewPr>
    <p:cSldViewPr snapToGrid="0">
      <p:cViewPr varScale="1">
        <p:scale>
          <a:sx n="61" d="100"/>
          <a:sy n="61" d="100"/>
        </p:scale>
        <p:origin x="3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9B7AF-F13A-49FF-9EBC-D624FA203C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772134-0D55-4C22-B1E6-DD30BAAB2B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772134-0D55-4C22-B1E6-DD30BAAB2B4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image" Target="../media/image11.png"/><Relationship Id="rId4" Type="http://schemas.openxmlformats.org/officeDocument/2006/relationships/image" Target="../media/image4.png"/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7.png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6.png"/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image13.wdp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802172" y="2016177"/>
            <a:ext cx="753965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05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  <a:endParaRPr lang="zh-CN" altLang="en-US" dirty="0"/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3483260" y="5196927"/>
            <a:ext cx="2177483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3026184" y="4407403"/>
            <a:ext cx="3091636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1534500" y="1712549"/>
            <a:ext cx="6075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534500" y="3428810"/>
            <a:ext cx="6075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16" name="图片 15" descr="图片包含 建筑物&#10;&#10;自动生成的说明"/>
          <p:cNvPicPr>
            <a:picLocks noChangeAspect="1"/>
          </p:cNvPicPr>
          <p:nvPr/>
        </p:nvPicPr>
        <p:blipFill>
          <a:blip r:embed="rId3" cstate="print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5058"/>
            <a:ext cx="9144000" cy="2944040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829053" y="6244170"/>
            <a:ext cx="7554800" cy="406590"/>
            <a:chOff x="2328587" y="6073254"/>
            <a:chExt cx="7554800" cy="406590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4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20" name="椭圆 19"/>
            <p:cNvSpPr/>
            <p:nvPr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23285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89833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5" cstate="print"/>
          <a:srcRect l="74359" r="1346"/>
          <a:stretch>
            <a:fillRect/>
          </a:stretch>
        </p:blipFill>
        <p:spPr>
          <a:xfrm>
            <a:off x="5982713" y="274183"/>
            <a:ext cx="3002280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239292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3591705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9" name="平行四边形 18"/>
          <p:cNvSpPr/>
          <p:nvPr/>
        </p:nvSpPr>
        <p:spPr>
          <a:xfrm>
            <a:off x="1" y="1"/>
            <a:ext cx="9143612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11" name="平行四边形 10"/>
          <p:cNvSpPr/>
          <p:nvPr/>
        </p:nvSpPr>
        <p:spPr>
          <a:xfrm>
            <a:off x="746499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accent1"/>
                </a:solidFill>
              </a:rPr>
              <a:t>标题一</a:t>
            </a:r>
            <a:endParaRPr lang="zh-CN" altLang="en-US" sz="1800" b="1" dirty="0">
              <a:solidFill>
                <a:schemeClr val="accent1"/>
              </a:solidFill>
            </a:endParaRPr>
          </a:p>
        </p:txBody>
      </p:sp>
      <p:sp>
        <p:nvSpPr>
          <p:cNvPr id="12" name="平行四边形 11"/>
          <p:cNvSpPr/>
          <p:nvPr/>
        </p:nvSpPr>
        <p:spPr>
          <a:xfrm>
            <a:off x="2123641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  <a:endParaRPr lang="zh-CN" altLang="en-US" sz="1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平行四边形 14"/>
          <p:cNvSpPr/>
          <p:nvPr/>
        </p:nvSpPr>
        <p:spPr>
          <a:xfrm>
            <a:off x="3483913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  <a:endParaRPr lang="zh-CN" altLang="en-US" sz="1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平行四边形 15"/>
          <p:cNvSpPr/>
          <p:nvPr/>
        </p:nvSpPr>
        <p:spPr>
          <a:xfrm>
            <a:off x="4861056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  <a:endParaRPr lang="zh-CN" altLang="en-US" sz="1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平行四边形 16"/>
          <p:cNvSpPr/>
          <p:nvPr/>
        </p:nvSpPr>
        <p:spPr>
          <a:xfrm>
            <a:off x="6221326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  <a:endParaRPr lang="zh-CN" altLang="en-US" sz="1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平行四边形 20"/>
          <p:cNvSpPr/>
          <p:nvPr/>
        </p:nvSpPr>
        <p:spPr>
          <a:xfrm>
            <a:off x="8571627" y="119858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22" name="平行四边形 21"/>
          <p:cNvSpPr/>
          <p:nvPr/>
        </p:nvSpPr>
        <p:spPr>
          <a:xfrm>
            <a:off x="8262588" y="322602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  <p:pic>
        <p:nvPicPr>
          <p:cNvPr id="25" name="图片 24" descr="图片包含 户外, 标牌, 黑色&#10;&#10;自动生成的说明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92" y="73482"/>
            <a:ext cx="538838" cy="5388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18" name="平行四边形 17"/>
          <p:cNvSpPr/>
          <p:nvPr/>
        </p:nvSpPr>
        <p:spPr>
          <a:xfrm>
            <a:off x="1" y="1"/>
            <a:ext cx="9143612" cy="685800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</a:fld>
            <a:endParaRPr lang="zh-CN" altLang="en-US"/>
          </a:p>
        </p:txBody>
      </p:sp>
      <p:sp>
        <p:nvSpPr>
          <p:cNvPr id="8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806514" y="43657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239292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3591705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239292" y="766713"/>
            <a:ext cx="8676108" cy="4765791"/>
          </a:xfrm>
          <a:prstGeom prst="rect">
            <a:avLst/>
          </a:prstGeom>
        </p:spPr>
        <p:txBody>
          <a:bodyPr/>
          <a:lstStyle>
            <a:lvl1pPr marL="171450" indent="-171450">
              <a:lnSpc>
                <a:spcPct val="130000"/>
              </a:lnSpc>
              <a:buFontTx/>
              <a:buBlip>
                <a:blip r:embed="rId3"/>
              </a:buBlip>
              <a:defRPr sz="1500">
                <a:solidFill>
                  <a:schemeClr val="accent2"/>
                </a:solidFill>
              </a:defRPr>
            </a:lvl1pPr>
            <a:lvl2pPr>
              <a:lnSpc>
                <a:spcPct val="130000"/>
              </a:lnSpc>
              <a:defRPr sz="1500">
                <a:solidFill>
                  <a:schemeClr val="accent2"/>
                </a:solidFill>
              </a:defRPr>
            </a:lvl2pPr>
            <a:lvl3pPr>
              <a:lnSpc>
                <a:spcPct val="130000"/>
              </a:lnSpc>
              <a:defRPr sz="1350">
                <a:solidFill>
                  <a:schemeClr val="accent2"/>
                </a:solidFill>
              </a:defRPr>
            </a:lvl3pPr>
            <a:lvl4pPr>
              <a:lnSpc>
                <a:spcPct val="130000"/>
              </a:lnSpc>
              <a:defRPr sz="1200">
                <a:solidFill>
                  <a:schemeClr val="accent2"/>
                </a:solidFill>
              </a:defRPr>
            </a:lvl4pPr>
            <a:lvl5pPr>
              <a:lnSpc>
                <a:spcPct val="130000"/>
              </a:lnSpc>
              <a:defRPr sz="1200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21" name="平行四边形 20"/>
          <p:cNvSpPr/>
          <p:nvPr/>
        </p:nvSpPr>
        <p:spPr>
          <a:xfrm>
            <a:off x="8571627" y="119858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22" name="平行四边形 21"/>
          <p:cNvSpPr/>
          <p:nvPr/>
        </p:nvSpPr>
        <p:spPr>
          <a:xfrm>
            <a:off x="8262588" y="322602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  <p:pic>
        <p:nvPicPr>
          <p:cNvPr id="15" name="图片 14" descr="图片包含 户外, 标牌, 黑色&#10;&#10;自动生成的说明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92" y="73482"/>
            <a:ext cx="538838" cy="5388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12" y="2900152"/>
            <a:ext cx="9219626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228601" y="3429000"/>
            <a:ext cx="16481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267268" y="3429000"/>
            <a:ext cx="16481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1916373" y="3129756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4500" b="1" spc="45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2514422" y="6146610"/>
            <a:ext cx="4115157" cy="406590"/>
          </a:xfrm>
          <a:prstGeom prst="rect">
            <a:avLst/>
          </a:prstGeom>
        </p:spPr>
      </p:pic>
      <p:pic>
        <p:nvPicPr>
          <p:cNvPr id="8" name="图片 7" descr="图片包含 户外, 标牌, 黑色&#10;&#10;自动生成的说明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828" y="853340"/>
            <a:ext cx="1656344" cy="16563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12" y="2900152"/>
            <a:ext cx="9219626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5491879" y="1488254"/>
            <a:ext cx="16481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491879" y="4146847"/>
            <a:ext cx="16481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3775106" y="2496180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4500" b="1" spc="45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2514422" y="6146610"/>
            <a:ext cx="4115157" cy="4065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52" y="1860735"/>
            <a:ext cx="2858911" cy="23322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/>
        </p:nvSpPr>
        <p:spPr>
          <a:xfrm>
            <a:off x="2564541" y="3"/>
            <a:ext cx="4014922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214430" y="2609847"/>
            <a:ext cx="4715144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4050" b="1" spc="45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2514422" y="6146610"/>
            <a:ext cx="4115157" cy="406590"/>
          </a:xfrm>
          <a:prstGeom prst="rect">
            <a:avLst/>
          </a:prstGeom>
        </p:spPr>
      </p:pic>
      <p:sp>
        <p:nvSpPr>
          <p:cNvPr id="18" name="任意多边形: 形状 17"/>
          <p:cNvSpPr/>
          <p:nvPr/>
        </p:nvSpPr>
        <p:spPr>
          <a:xfrm>
            <a:off x="2564541" y="4393629"/>
            <a:ext cx="4014922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/>
        </p:nvPicPr>
        <p:blipFill>
          <a:blip r:embed="rId3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12" y="2900152"/>
            <a:ext cx="9219626" cy="395785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410" y="188997"/>
            <a:ext cx="3019180" cy="21160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8161E">
              <a:alpha val="5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8161E">
              <a:alpha val="5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8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1916373" y="43657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9152546" cy="319193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802172" y="3383857"/>
            <a:ext cx="753965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405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  <a:endParaRPr lang="zh-CN" altLang="en-US" dirty="0"/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3483260" y="5798693"/>
            <a:ext cx="2177483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3026184" y="5052868"/>
            <a:ext cx="3091636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cxnSp>
        <p:nvCxnSpPr>
          <p:cNvPr id="39" name="直接连接符 38"/>
          <p:cNvCxnSpPr/>
          <p:nvPr/>
        </p:nvCxnSpPr>
        <p:spPr>
          <a:xfrm>
            <a:off x="1746440" y="6496383"/>
            <a:ext cx="675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6737540" y="6496383"/>
            <a:ext cx="675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15" name="图片 14" descr="图片包含 建筑物&#10;&#10;自动生成的说明"/>
          <p:cNvPicPr>
            <a:picLocks noChangeAspect="1"/>
          </p:cNvPicPr>
          <p:nvPr/>
        </p:nvPicPr>
        <p:blipFill>
          <a:blip r:embed="rId3" cstate="print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5058"/>
            <a:ext cx="9144000" cy="2944040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852676" y="6259512"/>
            <a:ext cx="7438647" cy="406590"/>
            <a:chOff x="2328587" y="6073254"/>
            <a:chExt cx="7554800" cy="406590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4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19" name="椭圆 18"/>
            <p:cNvSpPr/>
            <p:nvPr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23285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89833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 cstate="print"/>
          <a:srcRect l="74359" r="1346"/>
          <a:stretch>
            <a:fillRect/>
          </a:stretch>
        </p:blipFill>
        <p:spPr>
          <a:xfrm>
            <a:off x="5982713" y="274183"/>
            <a:ext cx="3002280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5" name="平行四边形 4"/>
          <p:cNvSpPr/>
          <p:nvPr/>
        </p:nvSpPr>
        <p:spPr>
          <a:xfrm>
            <a:off x="3108532" y="1537753"/>
            <a:ext cx="6035468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4095573" y="2602230"/>
            <a:ext cx="4819828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  <a:endParaRPr lang="zh-CN" altLang="en-US" dirty="0"/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/>
        </p:nvPicPr>
        <p:blipFill>
          <a:blip r:embed="rId3" cstate="print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989" y="2142500"/>
            <a:ext cx="6035468" cy="2590938"/>
          </a:xfrm>
          <a:prstGeom prst="rect">
            <a:avLst/>
          </a:prstGeom>
        </p:spPr>
      </p:pic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6710149" y="4805778"/>
            <a:ext cx="2177483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35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95574" y="4696131"/>
            <a:ext cx="251239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5"/>
            <a:ext cx="4742916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r>
              <a:rPr lang="zh-CN" altLang="en-US"/>
              <a:t>单击图标添加图片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3419" y="4410384"/>
            <a:ext cx="2951472" cy="20929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6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4329112" y="0"/>
            <a:ext cx="4814888" cy="6858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 flipV="1">
            <a:off x="4254468" y="0"/>
            <a:ext cx="675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5" name="组合 14"/>
          <p:cNvGrpSpPr/>
          <p:nvPr/>
        </p:nvGrpSpPr>
        <p:grpSpPr>
          <a:xfrm>
            <a:off x="304801" y="2569072"/>
            <a:ext cx="3802380" cy="1349244"/>
            <a:chOff x="304800" y="2709636"/>
            <a:chExt cx="4122059" cy="1462680"/>
          </a:xfrm>
        </p:grpSpPr>
        <p:grpSp>
          <p:nvGrpSpPr>
            <p:cNvPr id="16" name="组合 15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21" name="矩形 20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23" name="图片 22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19" name="文本框 18"/>
              <p:cNvSpPr txBox="1"/>
              <p:nvPr/>
            </p:nvSpPr>
            <p:spPr>
              <a:xfrm>
                <a:off x="2387598" y="1755350"/>
                <a:ext cx="223519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5400" b="1" dirty="0">
                    <a:solidFill>
                      <a:schemeClr val="accent1"/>
                    </a:solidFill>
                  </a:rPr>
                  <a:t>目  录</a:t>
                </a:r>
                <a:endParaRPr lang="zh-CN" altLang="en-US" sz="54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05" y="0"/>
            <a:ext cx="9141713" cy="6858000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-14288" y="3429002"/>
            <a:ext cx="9158288" cy="342899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6200000" flipV="1">
            <a:off x="4527001" y="-1213481"/>
            <a:ext cx="90000" cy="91491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2" name="组合 1"/>
          <p:cNvGrpSpPr/>
          <p:nvPr/>
        </p:nvGrpSpPr>
        <p:grpSpPr>
          <a:xfrm>
            <a:off x="2510970" y="685800"/>
            <a:ext cx="4122060" cy="1462680"/>
            <a:chOff x="2251890" y="685800"/>
            <a:chExt cx="4122060" cy="1462680"/>
          </a:xfrm>
        </p:grpSpPr>
        <p:grpSp>
          <p:nvGrpSpPr>
            <p:cNvPr id="12" name="组合 11"/>
            <p:cNvGrpSpPr/>
            <p:nvPr/>
          </p:nvGrpSpPr>
          <p:grpSpPr>
            <a:xfrm>
              <a:off x="2251890" y="685800"/>
              <a:ext cx="4122060" cy="1462680"/>
              <a:chOff x="667655" y="1497651"/>
              <a:chExt cx="4122060" cy="1462680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9" name="矩形 18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20" name="图片 19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17" name="文本框 16"/>
              <p:cNvSpPr txBox="1"/>
              <p:nvPr/>
            </p:nvSpPr>
            <p:spPr>
              <a:xfrm>
                <a:off x="667655" y="1755350"/>
                <a:ext cx="4122059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6000" b="1" dirty="0">
                    <a:solidFill>
                      <a:schemeClr val="accent1"/>
                    </a:solidFill>
                  </a:rPr>
                  <a:t>目         录</a:t>
                </a:r>
                <a:endParaRPr lang="zh-CN" altLang="en-US" sz="60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7967" y="797373"/>
              <a:ext cx="1590855" cy="111498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 rot="16200000">
            <a:off x="4527000" y="-1092750"/>
            <a:ext cx="90000" cy="9144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9144000" cy="344234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3490556" y="3047031"/>
            <a:ext cx="486727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3490556" y="4054688"/>
            <a:ext cx="486727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165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 rot="10800000">
            <a:off x="4414426" y="-45000"/>
            <a:ext cx="67500" cy="694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4381500" cy="68770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79157" y="3047031"/>
            <a:ext cx="4236244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79157" y="4054688"/>
            <a:ext cx="4236244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165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4678824" y="6041800"/>
            <a:ext cx="4440332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239292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3591705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9" name="平行四边形 18"/>
          <p:cNvSpPr/>
          <p:nvPr/>
        </p:nvSpPr>
        <p:spPr>
          <a:xfrm>
            <a:off x="1" y="1"/>
            <a:ext cx="9143612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21" name="文本占位符 31"/>
          <p:cNvSpPr>
            <a:spLocks noGrp="1"/>
          </p:cNvSpPr>
          <p:nvPr>
            <p:ph type="body" sz="quarter" idx="14" hasCustomPrompt="1"/>
          </p:nvPr>
        </p:nvSpPr>
        <p:spPr>
          <a:xfrm>
            <a:off x="806514" y="43657"/>
            <a:ext cx="7330964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sp>
        <p:nvSpPr>
          <p:cNvPr id="11" name="平行四边形 10"/>
          <p:cNvSpPr/>
          <p:nvPr/>
        </p:nvSpPr>
        <p:spPr>
          <a:xfrm>
            <a:off x="8571627" y="119858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12" name="平行四边形 11"/>
          <p:cNvSpPr/>
          <p:nvPr/>
        </p:nvSpPr>
        <p:spPr>
          <a:xfrm>
            <a:off x="8262588" y="322602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  <p:pic>
        <p:nvPicPr>
          <p:cNvPr id="15" name="图片 14" descr="图片包含 户外, 标牌, 黑色&#10;&#10;自动生成的说明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92" y="73482"/>
            <a:ext cx="538838" cy="5388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239292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3591705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21" name="文本占位符 31"/>
          <p:cNvSpPr>
            <a:spLocks noGrp="1"/>
          </p:cNvSpPr>
          <p:nvPr>
            <p:ph type="body" sz="quarter" idx="14" hasCustomPrompt="1"/>
          </p:nvPr>
        </p:nvSpPr>
        <p:spPr>
          <a:xfrm>
            <a:off x="806514" y="43657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137478" y="6515101"/>
            <a:ext cx="777923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E5717-6011-4D34-B965-CC6178B38EF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hyperlink" Target="https://my.sjtu.edu.cn/" TargetMode="External"/><Relationship Id="rId1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64510" y="1891793"/>
            <a:ext cx="8414979" cy="1701800"/>
          </a:xfrm>
        </p:spPr>
        <p:txBody>
          <a:bodyPr/>
          <a:lstStyle/>
          <a:p>
            <a:r>
              <a:rPr lang="zh-CN" altLang="en-US" sz="4000" dirty="0"/>
              <a:t>困难生核查学生线上操作指南</a:t>
            </a:r>
            <a:endParaRPr lang="zh-CN" altLang="en-US" sz="400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学生事务中心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altLang="zh-CN" dirty="0"/>
              <a:t>2022</a:t>
            </a:r>
            <a:r>
              <a:rPr lang="zh-CN" altLang="en-US" dirty="0"/>
              <a:t>年</a:t>
            </a:r>
            <a:r>
              <a:rPr lang="en-US" altLang="zh-CN" dirty="0"/>
              <a:t>5</a:t>
            </a:r>
            <a:r>
              <a:rPr lang="zh-CN" altLang="en-US" dirty="0"/>
              <a:t>月</a:t>
            </a:r>
            <a:r>
              <a:rPr lang="en-US" altLang="zh-CN" dirty="0"/>
              <a:t>28</a:t>
            </a:r>
            <a:r>
              <a:rPr lang="zh-CN" altLang="en-US" dirty="0"/>
              <a:t>日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138362" y="2252703"/>
            <a:ext cx="4867275" cy="775349"/>
          </a:xfrm>
        </p:spPr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/>
          <a:srcRect l="9042" t="5691" r="6776"/>
          <a:stretch>
            <a:fillRect/>
          </a:stretch>
        </p:blipFill>
        <p:spPr>
          <a:xfrm>
            <a:off x="210312" y="996696"/>
            <a:ext cx="5093208" cy="467097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407459" y="1646644"/>
            <a:ext cx="3591815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latin typeface="+mn-ea"/>
              </a:rPr>
              <a:t>1.</a:t>
            </a:r>
            <a:r>
              <a:rPr lang="zh-CN" altLang="en-US" b="1" dirty="0">
                <a:latin typeface="+mn-ea"/>
              </a:rPr>
              <a:t>基本信息填写</a:t>
            </a:r>
            <a:endParaRPr lang="en-US" altLang="zh-CN" b="1" dirty="0"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+mn-ea"/>
              </a:rPr>
              <a:t>根据实际情况，填写以下内容：</a:t>
            </a:r>
            <a:endParaRPr lang="en-US" altLang="zh-CN" sz="16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latin typeface="+mn-ea"/>
              </a:rPr>
              <a:t>家庭户口</a:t>
            </a:r>
            <a:r>
              <a:rPr lang="zh-CN" altLang="en-US" sz="1600" dirty="0">
                <a:latin typeface="+mn-ea"/>
              </a:rPr>
              <a:t>、档案是否入交大、</a:t>
            </a:r>
            <a:r>
              <a:rPr lang="zh-CN" altLang="en-US" sz="1600" b="1" dirty="0">
                <a:latin typeface="+mn-ea"/>
              </a:rPr>
              <a:t>家长手机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家庭电话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本人邮箱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婚否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邮编</a:t>
            </a:r>
            <a:r>
              <a:rPr lang="zh-CN" altLang="en-US" sz="1600" dirty="0">
                <a:latin typeface="+mn-ea"/>
              </a:rPr>
              <a:t>、是否生育、是否直博、</a:t>
            </a:r>
            <a:r>
              <a:rPr lang="zh-CN" altLang="en-US" sz="1600" b="1" dirty="0">
                <a:latin typeface="+mn-ea"/>
              </a:rPr>
              <a:t>家庭地址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研究生类别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学位类型</a:t>
            </a:r>
            <a:r>
              <a:rPr lang="zh-CN" altLang="en-US" sz="1600" dirty="0">
                <a:latin typeface="+mn-ea"/>
              </a:rPr>
              <a:t>、导师姓名及邮箱和本科阶段受助情况</a:t>
            </a:r>
            <a:endParaRPr lang="en-US" altLang="zh-CN" sz="1600" dirty="0"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b="1" dirty="0">
                <a:latin typeface="+mn-ea"/>
              </a:rPr>
              <a:t>注：</a:t>
            </a:r>
            <a:r>
              <a:rPr lang="zh-CN" altLang="en-US" sz="1600" dirty="0">
                <a:latin typeface="+mn-ea"/>
              </a:rPr>
              <a:t>表格中</a:t>
            </a:r>
            <a:r>
              <a:rPr lang="zh-CN" altLang="en-US" sz="1600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en-US" altLang="zh-CN" sz="1600" b="1" dirty="0">
                <a:solidFill>
                  <a:srgbClr val="FF0000"/>
                </a:solidFill>
                <a:latin typeface="+mn-ea"/>
              </a:rPr>
              <a:t>*</a:t>
            </a:r>
            <a:r>
              <a:rPr lang="zh-CN" altLang="en-US" sz="1600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en-US" sz="1600" dirty="0">
                <a:latin typeface="+mn-ea"/>
              </a:rPr>
              <a:t>部分为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必须填写</a:t>
            </a:r>
            <a:endParaRPr lang="en-US" altLang="zh-CN" sz="1600" b="1" dirty="0">
              <a:solidFill>
                <a:srgbClr val="C0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内容</a:t>
            </a:r>
            <a:r>
              <a:rPr lang="zh-CN" altLang="en-US" sz="1600" dirty="0">
                <a:latin typeface="+mn-ea"/>
              </a:rPr>
              <a:t>，如果漏填少填，则无法提交。</a:t>
            </a:r>
            <a:endParaRPr lang="en-US" altLang="zh-CN" sz="1600" dirty="0">
              <a:latin typeface="+mn-ea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39292" y="875363"/>
            <a:ext cx="8608679" cy="2070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2.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家庭类型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勾选了“无特殊情况”之外的选项，均需要提供相关材料（例如户口本照片、残疾人证、病例本相关页面照片）；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特殊群体类型一旦勾选，则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须提供既有材料（烈士证、优抚证、低保凭证等）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，若凭证遗失，则需以个人承诺的方式，用手写方式将情况说明并亲笔签名后，作为附件上传。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1789" y="3064494"/>
            <a:ext cx="7080422" cy="325896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2628" y="3760863"/>
            <a:ext cx="8238744" cy="245944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39292" y="875363"/>
            <a:ext cx="8817622" cy="2547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3.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家庭成员情况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按实际填写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除本人以外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的家庭成员情况，包括</a:t>
            </a:r>
            <a:r>
              <a:rPr lang="zh-CN" altLang="en-US" sz="1400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父母、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未结婚</a:t>
            </a:r>
            <a:r>
              <a:rPr lang="zh-CN" altLang="en-US" sz="1400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的兄弟姐妹及被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独立赡养</a:t>
            </a:r>
            <a:r>
              <a:rPr lang="zh-CN" altLang="en-US" sz="1400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的祖父母或外祖父母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。（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注意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：若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父母有兄弟姐妹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，请备注说明祖父母或外祖父母为父母独立赡养）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已婚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请填写配偶；父母离异的也应填上父母双方姓名，并在不共同生活成员的后面标明离异，年收入填写其提供的抚养费用。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各家庭成员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“年收入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”一栏应相对精确至百位数，包括工资、奖金、福利、津贴等；若无，则填写“</a:t>
            </a:r>
            <a:r>
              <a:rPr lang="en-US" altLang="zh-CN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0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”即可。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有工作单位须提供工资单或银行流水截图（近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3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个月）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1360" y="3516309"/>
            <a:ext cx="8321280" cy="302452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22992" y="805182"/>
            <a:ext cx="8498018" cy="2711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4.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家庭收入与学生支出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家庭人口除本人：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由系统根据学生填写的家庭成员人数直接获得；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父母离异的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，请自行修改人数，将非共同生活方去除</a:t>
            </a:r>
            <a:endParaRPr lang="en-US" altLang="zh-CN" sz="1400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家庭年总收入：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包括所有家庭成员的工资及奖金、福利、津贴等；父母离异的，非共同生活方提供抚养费用计入家庭年总收入中。家庭年总收入及人均月收入由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系统自动计算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得出，请学生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认真如实填写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家庭成员年收入情况。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学生支出方面：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要注意学费应该按照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实际学费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（很多博士享受全额学费减免）住宿费，家庭提供生活费与返乡交通费（交通费为往返）的合理性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6324" y="3170549"/>
            <a:ext cx="8531352" cy="286477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39292" y="875363"/>
            <a:ext cx="8817622" cy="1880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5.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家庭其他重大支出与赡养老人情况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600" b="1" dirty="0">
                <a:solidFill>
                  <a:srgbClr val="000000"/>
                </a:solidFill>
                <a:latin typeface="+mn-ea"/>
              </a:rPr>
              <a:t>家庭其他重大支出：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家庭成员医疗自费费用占家庭年收入比重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高于</a:t>
            </a:r>
            <a:r>
              <a:rPr lang="en-US" altLang="zh-CN" sz="1600" b="1" dirty="0">
                <a:solidFill>
                  <a:srgbClr val="C00000"/>
                </a:solidFill>
                <a:latin typeface="+mn-ea"/>
              </a:rPr>
              <a:t>16%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需要提供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“自费清单复印件”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，在“新增附件”处以</a:t>
            </a:r>
            <a:r>
              <a:rPr lang="en-US" altLang="zh-CN" sz="1600" dirty="0">
                <a:solidFill>
                  <a:srgbClr val="000000"/>
                </a:solidFill>
                <a:latin typeface="+mn-ea"/>
              </a:rPr>
              <a:t>PDF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或图片格式上传。</a:t>
            </a:r>
            <a:endParaRPr lang="en-US" altLang="zh-CN" sz="1600" dirty="0">
              <a:solidFill>
                <a:srgbClr val="00000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6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赡养老人情况：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赡养老人人数、每年费用金额、父母亲兄弟姐妹数量如实填写即可。</a:t>
            </a:r>
            <a:endParaRPr lang="en-US" altLang="zh-CN" sz="2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39292" y="875363"/>
            <a:ext cx="8817622" cy="2566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6.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家庭房车情况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6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住房情况：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房屋价格按照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现值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填写，当地房产均价按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地级市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填写。</a:t>
            </a:r>
            <a:endParaRPr lang="en-US" altLang="zh-CN" sz="16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6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汽车情况：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汽车价格按照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购入价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填写，包含牌照价格。需要注明汽车的使用用途是营运还是非营运。</a:t>
            </a:r>
            <a:endParaRPr lang="en-US" altLang="zh-CN" sz="16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en-US" altLang="zh-CN" sz="2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086" y="4270392"/>
            <a:ext cx="8499130" cy="128600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86" y="2854216"/>
            <a:ext cx="8499130" cy="124395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8096" y="2461161"/>
            <a:ext cx="7607808" cy="322819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4970" y="816317"/>
            <a:ext cx="8420374" cy="987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</a:rPr>
              <a:t>7.</a:t>
            </a:r>
            <a:r>
              <a:rPr lang="zh-CN" altLang="en-US" b="1" dirty="0">
                <a:solidFill>
                  <a:srgbClr val="000000"/>
                </a:solidFill>
                <a:latin typeface="+mn-ea"/>
              </a:rPr>
              <a:t> 家庭其他情况</a:t>
            </a:r>
            <a:endParaRPr lang="en-US" altLang="zh-CN" b="1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请说明情况，有相关证明材料，请上传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附件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；如无证明材料，请做详细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文字说明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。</a:t>
            </a:r>
            <a:endParaRPr lang="en-US" altLang="zh-CN" sz="1600" dirty="0">
              <a:solidFill>
                <a:srgbClr val="000000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74970" y="816317"/>
            <a:ext cx="8420374" cy="1491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</a:rPr>
              <a:t>8.</a:t>
            </a:r>
            <a:r>
              <a:rPr lang="zh-CN" altLang="en-US" b="1" dirty="0">
                <a:solidFill>
                  <a:srgbClr val="000000"/>
                </a:solidFill>
                <a:latin typeface="+mn-ea"/>
              </a:rPr>
              <a:t> 提交思政审核</a:t>
            </a:r>
            <a:endParaRPr lang="en-US" altLang="zh-CN" b="1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</a:pPr>
            <a:r>
              <a:rPr lang="zh-CN" altLang="zh-CN" sz="1800" dirty="0">
                <a:effectLst/>
                <a:latin typeface="+mn-ea"/>
                <a:cs typeface="Times New Roman" panose="02020603050405020304" pitchFamily="18" charset="0"/>
              </a:rPr>
              <a:t>学生确认表格信息填写无误后，点击</a:t>
            </a:r>
            <a:r>
              <a:rPr lang="zh-CN" altLang="zh-CN" sz="1800" b="1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左上角</a:t>
            </a:r>
            <a:r>
              <a:rPr lang="zh-CN" altLang="zh-CN" sz="1800" dirty="0">
                <a:effectLst/>
                <a:latin typeface="+mn-ea"/>
                <a:cs typeface="Times New Roman" panose="02020603050405020304" pitchFamily="18" charset="0"/>
              </a:rPr>
              <a:t>的提交按钮提交申请，</a:t>
            </a:r>
            <a:r>
              <a:rPr lang="zh-CN" altLang="zh-CN" sz="1800" b="1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选择相应的思政教师</a:t>
            </a:r>
            <a:r>
              <a:rPr lang="zh-CN" altLang="zh-CN" sz="1800" dirty="0">
                <a:effectLst/>
                <a:latin typeface="+mn-ea"/>
                <a:cs typeface="Times New Roman" panose="02020603050405020304" pitchFamily="18" charset="0"/>
              </a:rPr>
              <a:t>，并点击“好”。业务办理成功后，请耐心等待审核。</a:t>
            </a:r>
            <a:endParaRPr lang="zh-CN" altLang="en-US" dirty="0">
              <a:solidFill>
                <a:srgbClr val="000000"/>
              </a:solidFill>
              <a:latin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3646" y="2700520"/>
            <a:ext cx="7604650" cy="298702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73646" y="2654471"/>
            <a:ext cx="657842" cy="27950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007351" y="4894342"/>
            <a:ext cx="1492206" cy="3881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072309" y="2390850"/>
            <a:ext cx="2999382" cy="775349"/>
          </a:xfrm>
        </p:spPr>
        <p:txBody>
          <a:bodyPr/>
          <a:lstStyle/>
          <a:p>
            <a:r>
              <a:rPr lang="zh-CN" altLang="en-US" dirty="0"/>
              <a:t>后续说明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138362" y="2252703"/>
            <a:ext cx="4867275" cy="775349"/>
          </a:xfrm>
        </p:spPr>
        <p:txBody>
          <a:bodyPr/>
          <a:lstStyle/>
          <a:p>
            <a:r>
              <a:rPr lang="zh-CN" altLang="en-US" dirty="0"/>
              <a:t>线上系统申请流程</a:t>
            </a:r>
            <a:endParaRPr lang="zh-CN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594" y="1848540"/>
            <a:ext cx="5353545" cy="1835346"/>
          </a:xfrm>
          <a:prstGeom prst="rect">
            <a:avLst/>
          </a:prstGeom>
          <a:noFill/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后续说明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74970" y="816317"/>
            <a:ext cx="842037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b="1" dirty="0">
                <a:solidFill>
                  <a:srgbClr val="000000"/>
                </a:solidFill>
                <a:latin typeface="+mn-ea"/>
              </a:rPr>
              <a:t>提交申请后：</a:t>
            </a:r>
            <a:endParaRPr lang="en-US" altLang="zh-CN" b="1" dirty="0">
              <a:solidFill>
                <a:srgbClr val="000000"/>
              </a:solidFill>
              <a:latin typeface="+mn-ea"/>
            </a:endParaRPr>
          </a:p>
          <a:p>
            <a:pPr lvl="0" algn="just">
              <a:buSzPts val="1200"/>
            </a:pP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可在我的数字交大流程平台的</a:t>
            </a:r>
            <a:r>
              <a:rPr lang="zh-CN" altLang="zh-CN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“已办事项”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中查看困难生申请进度。</a:t>
            </a:r>
            <a:endParaRPr lang="zh-CN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71730" y="2276137"/>
            <a:ext cx="1492206" cy="3881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74970" y="3975053"/>
            <a:ext cx="8420374" cy="987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b="1" dirty="0">
                <a:solidFill>
                  <a:srgbClr val="000000"/>
                </a:solidFill>
                <a:latin typeface="+mn-ea"/>
              </a:rPr>
              <a:t>若审核通过：</a:t>
            </a:r>
            <a:endParaRPr lang="en-US" altLang="zh-CN" b="1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院系审核</a:t>
            </a: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、</a:t>
            </a: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学校审核</a:t>
            </a: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均通过，即完成申请，并完成信息入库。</a:t>
            </a:r>
            <a:endParaRPr lang="zh-CN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后续说明</a:t>
            </a:r>
            <a:endParaRPr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374970" y="881513"/>
            <a:ext cx="8466423" cy="1203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kern="100" dirty="0">
                <a:effectLst/>
                <a:latin typeface="+mn-ea"/>
                <a:cs typeface="Times New Roman" panose="02020603050405020304" pitchFamily="18" charset="0"/>
              </a:rPr>
              <a:t>若院系审核不予通过</a:t>
            </a:r>
            <a:r>
              <a:rPr lang="zh-CN" altLang="en-US" sz="1800" b="1" kern="100" dirty="0">
                <a:effectLst/>
                <a:latin typeface="+mn-ea"/>
                <a:cs typeface="Times New Roman" panose="02020603050405020304" pitchFamily="18" charset="0"/>
              </a:rPr>
              <a:t>：</a:t>
            </a:r>
            <a:endParaRPr lang="en-US" altLang="zh-CN" sz="1800" b="1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则退回给申请人，学生可在</a:t>
            </a:r>
            <a:r>
              <a:rPr lang="zh-CN" altLang="zh-CN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“待办事项”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中根据院系意见修改申请表，</a:t>
            </a: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在规定时间内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点击左上角的</a:t>
            </a:r>
            <a:r>
              <a:rPr lang="zh-CN" altLang="zh-CN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“重新提交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”按钮进行申请。</a:t>
            </a:r>
            <a:endParaRPr lang="zh-CN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594" y="2079588"/>
            <a:ext cx="5279390" cy="1615440"/>
          </a:xfrm>
          <a:prstGeom prst="rect">
            <a:avLst/>
          </a:prstGeom>
          <a:noFill/>
        </p:spPr>
      </p:pic>
      <p:sp>
        <p:nvSpPr>
          <p:cNvPr id="10" name="文本框 9"/>
          <p:cNvSpPr txBox="1"/>
          <p:nvPr/>
        </p:nvSpPr>
        <p:spPr>
          <a:xfrm>
            <a:off x="374970" y="3744221"/>
            <a:ext cx="846642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也可直接点击</a:t>
            </a: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“终止”</a:t>
            </a: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按钮终止此流程，困难生申请业务结束，不再继续进行困难生</a:t>
            </a: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核查。</a:t>
            </a:r>
            <a:endParaRPr lang="zh-CN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/>
          <p:nvPr/>
        </p:nvPicPr>
        <p:blipFill>
          <a:blip r:embed="rId2"/>
          <a:stretch>
            <a:fillRect/>
          </a:stretch>
        </p:blipFill>
        <p:spPr>
          <a:xfrm>
            <a:off x="1717757" y="4283071"/>
            <a:ext cx="5274310" cy="44958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303459" y="2440598"/>
            <a:ext cx="1492206" cy="3881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394544" y="4283071"/>
            <a:ext cx="447332" cy="3881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第一步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3281" y="1138687"/>
            <a:ext cx="7537438" cy="409656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20860" y="3105509"/>
            <a:ext cx="1570008" cy="3234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03281" y="5336875"/>
            <a:ext cx="753743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hlinkClick r:id="rId2"/>
              </a:rPr>
              <a:t>https://my.sjtu.edu.cn/</a:t>
            </a:r>
            <a:endParaRPr lang="en-US" altLang="zh-CN" dirty="0"/>
          </a:p>
          <a:p>
            <a:pPr algn="ctr"/>
            <a:r>
              <a:rPr lang="zh-CN" altLang="en-US" sz="2000" b="1" dirty="0"/>
              <a:t>登录数字交大</a:t>
            </a:r>
            <a:r>
              <a:rPr lang="en-US" altLang="zh-CN" sz="2000" b="1" dirty="0"/>
              <a:t>——</a:t>
            </a:r>
            <a:r>
              <a:rPr lang="zh-CN" altLang="en-US" sz="2000" b="1" dirty="0"/>
              <a:t>服务大厅</a:t>
            </a:r>
            <a:r>
              <a:rPr lang="en-US" altLang="zh-CN" sz="2000" b="1" dirty="0"/>
              <a:t>——</a:t>
            </a:r>
            <a:r>
              <a:rPr lang="zh-CN" altLang="en-US" sz="2000" b="1" dirty="0"/>
              <a:t>学生工作</a:t>
            </a:r>
            <a:r>
              <a:rPr lang="en-US" altLang="zh-CN" sz="2000" b="1" dirty="0"/>
              <a:t>——</a:t>
            </a:r>
            <a:r>
              <a:rPr lang="zh-CN" altLang="en-US" sz="2000" b="1" dirty="0"/>
              <a:t>困难生申请</a:t>
            </a:r>
            <a:endParaRPr lang="zh-CN" altLang="en-US" sz="2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第二步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t="13276" r="-543"/>
          <a:stretch>
            <a:fillRect/>
          </a:stretch>
        </p:blipFill>
        <p:spPr>
          <a:xfrm>
            <a:off x="2550542" y="736840"/>
            <a:ext cx="4042915" cy="523479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86995" y="5231005"/>
            <a:ext cx="1570008" cy="3234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39069" y="6066331"/>
            <a:ext cx="7537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/>
              <a:t>认真阅读填写说明后，勾选“我已认真阅读”，开始办理申请</a:t>
            </a:r>
            <a:endParaRPr lang="zh-CN" altLang="en-US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6235" y="1599996"/>
            <a:ext cx="7911521" cy="2382894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第三步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557990" y="4625393"/>
            <a:ext cx="6315769" cy="960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①勾选“诚信承诺书”，保证所填信息均为真实信息</a:t>
            </a:r>
            <a:endParaRPr lang="en-US" altLang="zh-CN" sz="2000" b="1" dirty="0"/>
          </a:p>
          <a:p>
            <a:pPr>
              <a:lnSpc>
                <a:spcPct val="150000"/>
              </a:lnSpc>
            </a:pPr>
            <a:r>
              <a:rPr lang="zh-CN" altLang="en-US" sz="2000" b="1" dirty="0"/>
              <a:t>②点击页面左上角“承诺”按钮，进行下一步填写</a:t>
            </a:r>
            <a:endParaRPr lang="zh-CN" altLang="en-US" sz="2000" b="1" dirty="0"/>
          </a:p>
        </p:txBody>
      </p:sp>
      <p:sp>
        <p:nvSpPr>
          <p:cNvPr id="11" name="矩形 10"/>
          <p:cNvSpPr/>
          <p:nvPr/>
        </p:nvSpPr>
        <p:spPr>
          <a:xfrm>
            <a:off x="516235" y="1728217"/>
            <a:ext cx="654197" cy="3822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箭头: 下 13"/>
          <p:cNvSpPr/>
          <p:nvPr/>
        </p:nvSpPr>
        <p:spPr>
          <a:xfrm>
            <a:off x="3236819" y="3836051"/>
            <a:ext cx="212785" cy="7272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036010" y="3203275"/>
            <a:ext cx="501022" cy="280153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904629" y="2217850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①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16235" y="676666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②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7506" y="1534878"/>
            <a:ext cx="8205509" cy="2212422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第四步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53085" y="4301490"/>
            <a:ext cx="830707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①选择困难生申请批次</a:t>
            </a:r>
            <a:r>
              <a:rPr lang="zh-CN" altLang="en-US" sz="2000" b="1" dirty="0">
                <a:solidFill>
                  <a:srgbClr val="C00000"/>
                </a:solidFill>
              </a:rPr>
              <a:t>“202</a:t>
            </a:r>
            <a:r>
              <a:rPr lang="en-US" altLang="zh-CN" sz="2000" b="1" dirty="0">
                <a:solidFill>
                  <a:srgbClr val="C00000"/>
                </a:solidFill>
              </a:rPr>
              <a:t>2</a:t>
            </a:r>
            <a:r>
              <a:rPr lang="zh-CN" altLang="en-US" sz="2000" b="1" dirty="0">
                <a:solidFill>
                  <a:srgbClr val="C00000"/>
                </a:solidFill>
              </a:rPr>
              <a:t>-202</a:t>
            </a:r>
            <a:r>
              <a:rPr lang="en-US" altLang="zh-CN" sz="2000" b="1" dirty="0">
                <a:solidFill>
                  <a:srgbClr val="C00000"/>
                </a:solidFill>
              </a:rPr>
              <a:t>3</a:t>
            </a:r>
            <a:r>
              <a:rPr lang="zh-CN" altLang="en-US" sz="2000" b="1" dirty="0">
                <a:solidFill>
                  <a:srgbClr val="C00000"/>
                </a:solidFill>
              </a:rPr>
              <a:t>学年核查” 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/>
              <a:t>②点击页面左上角“提交”按钮，进行下一步填写。</a:t>
            </a:r>
            <a:endParaRPr lang="zh-CN" altLang="en-US" sz="2000" b="1" dirty="0"/>
          </a:p>
        </p:txBody>
      </p:sp>
      <p:sp>
        <p:nvSpPr>
          <p:cNvPr id="11" name="矩形 10"/>
          <p:cNvSpPr/>
          <p:nvPr/>
        </p:nvSpPr>
        <p:spPr>
          <a:xfrm>
            <a:off x="248504" y="1432050"/>
            <a:ext cx="832505" cy="3784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043578" y="2806466"/>
            <a:ext cx="3628845" cy="83963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319714" y="2722773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①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26174" y="1595924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②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0551" y="1002085"/>
            <a:ext cx="8752936" cy="3189294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第五步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34838" y="4476459"/>
            <a:ext cx="8609162" cy="1884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①按照实际情况填写“是否有不适合申请情况”</a:t>
            </a:r>
            <a:endParaRPr lang="en-US" altLang="zh-CN" sz="2000" b="1" dirty="0"/>
          </a:p>
          <a:p>
            <a:pPr>
              <a:lnSpc>
                <a:spcPct val="150000"/>
              </a:lnSpc>
            </a:pPr>
            <a:r>
              <a:rPr lang="zh-CN" altLang="en-US" sz="2000" b="1" dirty="0"/>
              <a:t>②点击页面左上角“确认”按钮，进行下一步填写</a:t>
            </a:r>
            <a:endParaRPr lang="en-US" altLang="zh-CN" sz="2000" b="1" dirty="0"/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1"/>
                </a:solidFill>
              </a:rPr>
              <a:t>从本步骤开始进入“家庭经济情况调查表正表部分” ，请同学们根据自身实际情况，按顺序进行填写即可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48504" y="948966"/>
            <a:ext cx="832505" cy="3784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268528" y="2513158"/>
            <a:ext cx="644106" cy="134572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912634" y="2635375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①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26174" y="1112840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②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第六步（已经在库学生）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923828" y="762766"/>
            <a:ext cx="8647977" cy="499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/>
              <a:t>必填信息无缺失，出现以下界面。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/>
          <a:srcRect b="30000"/>
          <a:stretch>
            <a:fillRect/>
          </a:stretch>
        </p:blipFill>
        <p:spPr>
          <a:xfrm>
            <a:off x="1208314" y="1371601"/>
            <a:ext cx="7025267" cy="288036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05769" y="1524218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①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70610" y="1524218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②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5769" y="4361685"/>
            <a:ext cx="8359123" cy="1289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/>
              <a:t>①学生信息发生变动，如家庭类型、家庭收入等发生变化，选择“信息有变”，来更改表格中的个人信息。</a:t>
            </a:r>
            <a:endParaRPr lang="en-US" altLang="zh-CN" b="1" dirty="0"/>
          </a:p>
          <a:p>
            <a:pPr>
              <a:lnSpc>
                <a:spcPct val="150000"/>
              </a:lnSpc>
            </a:pPr>
            <a:r>
              <a:rPr lang="zh-CN" altLang="en-US" b="1" dirty="0"/>
              <a:t>②学生信息未发生变动，选择“信息未变”直接提交表格。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第六步（已经在库学生）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923828" y="762766"/>
            <a:ext cx="8647977" cy="499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/>
              <a:t>必填信息出现缺失，则出现以下界面。</a:t>
            </a:r>
            <a:endParaRPr lang="zh-CN" altLang="en-US" sz="2000" b="1" dirty="0"/>
          </a:p>
        </p:txBody>
      </p:sp>
      <p:sp>
        <p:nvSpPr>
          <p:cNvPr id="9" name="文本框 8"/>
          <p:cNvSpPr txBox="1"/>
          <p:nvPr/>
        </p:nvSpPr>
        <p:spPr>
          <a:xfrm>
            <a:off x="605769" y="4633945"/>
            <a:ext cx="8359123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/>
                </a:solidFill>
              </a:rPr>
              <a:t>出现本界面时，请补充必填项信息且认真核对信息无误后，进行提交。</a:t>
            </a:r>
            <a:endParaRPr lang="en-US" altLang="zh-CN" b="1" dirty="0">
              <a:solidFill>
                <a:schemeClr val="accent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2296" y="1261877"/>
            <a:ext cx="8619407" cy="351768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62296" y="1389888"/>
            <a:ext cx="1904832" cy="3711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YTZkY2QxOTczZTBiMTc3NzViZjE4NWJmMTk1ZjgzNDEifQ=="/>
</p:tagLst>
</file>

<file path=ppt/theme/theme1.xml><?xml version="1.0" encoding="utf-8"?>
<a:theme xmlns:a="http://schemas.openxmlformats.org/drawingml/2006/main" name="sjtu2019 43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外宣普适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1849</Words>
  <Application>WPS 演示</Application>
  <PresentationFormat>全屏显示(4:3)</PresentationFormat>
  <Paragraphs>133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9" baseType="lpstr">
      <vt:lpstr>Arial</vt:lpstr>
      <vt:lpstr>宋体</vt:lpstr>
      <vt:lpstr>Wingdings</vt:lpstr>
      <vt:lpstr>等线</vt:lpstr>
      <vt:lpstr>微软雅黑</vt:lpstr>
      <vt:lpstr>Arial Unicode MS</vt:lpstr>
      <vt:lpstr>Times New Roman</vt:lpstr>
      <vt:lpstr>sjtu2019 43</vt:lpstr>
      <vt:lpstr>困难生核查学生线上操作指南</vt:lpstr>
      <vt:lpstr>线上系统申请流程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学生经济情况调查表格说明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后续说明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chong</dc:creator>
  <cp:lastModifiedBy>程茵</cp:lastModifiedBy>
  <cp:revision>186</cp:revision>
  <dcterms:created xsi:type="dcterms:W3CDTF">2020-04-15T13:17:00Z</dcterms:created>
  <dcterms:modified xsi:type="dcterms:W3CDTF">2022-06-27T08:05:45Z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2052-11.1.0.11830</vt:lpwstr>
  </property>
  <property fmtid="{D5CDD505-2E9C-101B-9397-08002B2CF9AE}" pid="3" name="ICV">
    <vt:lpwstr>11E498C69D094AC6B95A0FED19863F82</vt:lpwstr>
  </property>
</Properties>
</file>