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1004" r:id="rId2"/>
    <p:sldId id="1032" r:id="rId3"/>
    <p:sldId id="1022" r:id="rId4"/>
    <p:sldId id="1027" r:id="rId5"/>
    <p:sldId id="1028" r:id="rId6"/>
    <p:sldId id="1029" r:id="rId7"/>
    <p:sldId id="1030" r:id="rId8"/>
    <p:sldId id="1023" r:id="rId9"/>
    <p:sldId id="276" r:id="rId10"/>
    <p:sldId id="260" r:id="rId11"/>
    <p:sldId id="261" r:id="rId12"/>
    <p:sldId id="262" r:id="rId13"/>
    <p:sldId id="1024" r:id="rId14"/>
    <p:sldId id="103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曹 蕾" initials="曹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0F0"/>
    <a:srgbClr val="EF6F76"/>
    <a:srgbClr val="D18282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04" autoAdjust="0"/>
    <p:restoredTop sz="94660"/>
  </p:normalViewPr>
  <p:slideViewPr>
    <p:cSldViewPr snapToGrid="0">
      <p:cViewPr varScale="1">
        <p:scale>
          <a:sx n="98" d="100"/>
          <a:sy n="98" d="100"/>
        </p:scale>
        <p:origin x="93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04B2-B657-4E47-A300-C4BBD8AFF063}" type="datetimeFigureOut">
              <a:rPr lang="zh-CN" altLang="en-US" smtClean="0"/>
              <a:t>2022/11/3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890CB-9E7C-4097-990A-26D60DCE51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80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idx="1"/>
          </p:nvPr>
        </p:nvSpPr>
        <p:spPr>
          <a:xfrm>
            <a:off x="572811" y="140872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23309"/>
            <a:ext cx="12191667" cy="3722615"/>
          </a:xfrm>
          <a:prstGeom prst="rect">
            <a:avLst/>
          </a:prstGeom>
          <a:solidFill>
            <a:srgbClr val="C8141E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E1E1E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" b="31425"/>
          <a:stretch>
            <a:fillRect/>
          </a:stretch>
        </p:blipFill>
        <p:spPr>
          <a:xfrm>
            <a:off x="-1341" y="3731396"/>
            <a:ext cx="12191667" cy="3158642"/>
          </a:xfrm>
          <a:prstGeom prst="rect">
            <a:avLst/>
          </a:prstGeom>
        </p:spPr>
      </p:pic>
      <p:sp>
        <p:nvSpPr>
          <p:cNvPr id="17" name="标题 2"/>
          <p:cNvSpPr txBox="1"/>
          <p:nvPr/>
        </p:nvSpPr>
        <p:spPr>
          <a:xfrm>
            <a:off x="1003" y="1274724"/>
            <a:ext cx="12190997" cy="1627085"/>
          </a:xfrm>
          <a:prstGeom prst="rect">
            <a:avLst/>
          </a:prstGeom>
        </p:spPr>
        <p:txBody>
          <a:bodyPr vert="horz" lIns="96770" tIns="48385" rIns="96770" bIns="48385" rtlCol="0" anchor="b">
            <a:noAutofit/>
          </a:bodyPr>
          <a:lstStyle>
            <a:lvl1pPr algn="l" defTabSz="8642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上海交通大学助学金申请指南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（学生）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11027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【学生工作】点击【助学金申请】进行填写。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74" y="1577535"/>
            <a:ext cx="6611645" cy="21977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46241" y="4294822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本人正面免冠彩色头像，纯色背景无边框，人像清晰（最好是证件照）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0870047" y="3321575"/>
            <a:ext cx="356753" cy="8846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27274" y="1577535"/>
            <a:ext cx="5247686" cy="21977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cxnSpLocks/>
            <a:endCxn id="17" idx="0"/>
          </p:cNvCxnSpPr>
          <p:nvPr/>
        </p:nvCxnSpPr>
        <p:spPr>
          <a:xfrm flipH="1">
            <a:off x="7586595" y="2962894"/>
            <a:ext cx="90802" cy="13319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93373" y="4294822"/>
            <a:ext cx="3586443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E50FBA0-81B9-4740-BE71-34DF8F09A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82" y="1512766"/>
            <a:ext cx="4690242" cy="2262546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8156053F-F76A-1C79-0341-16A9A576E62C}"/>
              </a:ext>
            </a:extLst>
          </p:cNvPr>
          <p:cNvSpPr/>
          <p:nvPr/>
        </p:nvSpPr>
        <p:spPr>
          <a:xfrm>
            <a:off x="1521095" y="5800129"/>
            <a:ext cx="2476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发展助学金申请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F36584A4-98B4-5D51-8CD2-974EC00B65E4}"/>
              </a:ext>
            </a:extLst>
          </p:cNvPr>
          <p:cNvSpPr/>
          <p:nvPr/>
        </p:nvSpPr>
        <p:spPr>
          <a:xfrm>
            <a:off x="964677" y="3296087"/>
            <a:ext cx="501781" cy="40599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9BE17162-9661-4312-E27B-928799453099}"/>
              </a:ext>
            </a:extLst>
          </p:cNvPr>
          <p:cNvCxnSpPr>
            <a:cxnSpLocks/>
          </p:cNvCxnSpPr>
          <p:nvPr/>
        </p:nvCxnSpPr>
        <p:spPr>
          <a:xfrm>
            <a:off x="434824" y="1550016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DA92BC3F-BB88-8C04-FC38-ED387C03202F}"/>
              </a:ext>
            </a:extLst>
          </p:cNvPr>
          <p:cNvSpPr/>
          <p:nvPr/>
        </p:nvSpPr>
        <p:spPr>
          <a:xfrm>
            <a:off x="1075351" y="2023001"/>
            <a:ext cx="501781" cy="163989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0954F0F-B406-3FE9-B074-16EFB460E4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134"/>
          <a:stretch/>
        </p:blipFill>
        <p:spPr>
          <a:xfrm>
            <a:off x="57688" y="4206240"/>
            <a:ext cx="5247686" cy="1483369"/>
          </a:xfrm>
          <a:prstGeom prst="rect">
            <a:avLst/>
          </a:prstGeom>
        </p:spPr>
      </p:pic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E9E686C4-1A71-39F8-6CC5-8EE35DFE076B}"/>
              </a:ext>
            </a:extLst>
          </p:cNvPr>
          <p:cNvCxnSpPr>
            <a:cxnSpLocks/>
          </p:cNvCxnSpPr>
          <p:nvPr/>
        </p:nvCxnSpPr>
        <p:spPr>
          <a:xfrm flipH="1" flipV="1">
            <a:off x="850140" y="5520511"/>
            <a:ext cx="670955" cy="3354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b="49162"/>
          <a:stretch>
            <a:fillRect/>
          </a:stretch>
        </p:blipFill>
        <p:spPr>
          <a:xfrm>
            <a:off x="1674896" y="2318706"/>
            <a:ext cx="6829442" cy="101731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3" y="769347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将作为学院和学校审核申请的考量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（新生填写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0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即可）</a:t>
            </a:r>
            <a:endParaRPr lang="zh-CN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97271" y="4798323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填写完成后，点击左上角提交按钮后选择你的思政老师，确认后即完成助学金申请的提交。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67200" y="5106100"/>
            <a:ext cx="3657600" cy="1284778"/>
            <a:chOff x="4267199" y="3974413"/>
            <a:chExt cx="3657600" cy="1284778"/>
          </a:xfrm>
        </p:grpSpPr>
        <p:pic>
          <p:nvPicPr>
            <p:cNvPr id="7" name="图片 6" descr="C:\Users\hucj1\AppData\Local\Microsoft\Windows\INetCache\Content.Word\个人总结指南图3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878"/>
            <a:stretch>
              <a:fillRect/>
            </a:stretch>
          </p:blipFill>
          <p:spPr bwMode="auto">
            <a:xfrm>
              <a:off x="4267199" y="3974413"/>
              <a:ext cx="3657600" cy="12847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5593568" y="4722244"/>
              <a:ext cx="436868" cy="536947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71533" y="1962522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注意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:【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个人情况及申请理由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1802" y="5621836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699206" y="50754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616" y="2646832"/>
            <a:ext cx="2560401" cy="7909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200" dirty="0">
                <a:solidFill>
                  <a:schemeClr val="tx1"/>
                </a:solidFill>
              </a:rPr>
              <a:t>无需填写设奖方名称（即尊敬的</a:t>
            </a:r>
            <a:r>
              <a:rPr lang="en-US" altLang="zh-CN" sz="1200" dirty="0">
                <a:solidFill>
                  <a:schemeClr val="tx1"/>
                </a:solidFill>
              </a:rPr>
              <a:t>xxx</a:t>
            </a:r>
            <a:r>
              <a:rPr lang="zh-CN" altLang="en-US" sz="1200" dirty="0">
                <a:solidFill>
                  <a:schemeClr val="tx1"/>
                </a:solidFill>
              </a:rPr>
              <a:t>）</a:t>
            </a:r>
            <a:r>
              <a:rPr lang="zh-CN" altLang="en-US" sz="1200" dirty="0">
                <a:solidFill>
                  <a:srgbClr val="C00000"/>
                </a:solidFill>
              </a:rPr>
              <a:t>直接填写申请理由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612" y="1186806"/>
            <a:ext cx="9157171" cy="431822"/>
          </a:xfrm>
          <a:prstGeom prst="rect">
            <a:avLst/>
          </a:prstGeom>
        </p:spPr>
      </p:pic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56128" y="3464691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下载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个人学习生活情况报告模板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按格式填写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完毕后作为附件上传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（报告中注意设奖方抬头（参考</a:t>
            </a:r>
            <a:r>
              <a:rPr lang="en-US" altLang="zh-CN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第二页设奖方名称）</a:t>
            </a:r>
            <a:endParaRPr lang="zh-CN" altLang="zh-CN" sz="1400" b="1" u="sng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462" y="3927617"/>
            <a:ext cx="8639469" cy="71555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089617" y="4004563"/>
            <a:ext cx="2841440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10216" y="3775375"/>
            <a:ext cx="344432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注意事项：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1.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不要修改“个人学习生活情况报告”这个大标题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2.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注意格式要求，设奖方名称见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PPT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第二页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3.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电子版上传时上传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word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，无需手写签名，递交院系的纸质需要签名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4. </a:t>
            </a:r>
            <a:r>
              <a:rPr lang="zh-CN" altLang="en-US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若项目有特殊的报告要求，则在此报告中体现，例如对设奖方精神的学习感悟等要求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B240A939-0605-E250-6D73-0B25C785D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912" y="4554082"/>
            <a:ext cx="5988105" cy="1202851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701105"/>
            <a:ext cx="117486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6.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中查看审核进度并打印。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申请获得发展助学金（含续评项目）的同学，需要打印提交： “助学金申请”纸质表格！</a:t>
            </a:r>
            <a:endParaRPr lang="en-US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57999" y="4162507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541085" y="1798158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171377" y="511192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0" name="iconfont-11899-5651573"/>
          <p:cNvSpPr>
            <a:spLocks noChangeAspect="1"/>
          </p:cNvSpPr>
          <p:nvPr/>
        </p:nvSpPr>
        <p:spPr bwMode="auto">
          <a:xfrm>
            <a:off x="8317939" y="4692822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4" name="椭圆 23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9074669-7AEB-08F6-2B29-10ECBB187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037" y="2644111"/>
            <a:ext cx="5131837" cy="1512716"/>
          </a:xfrm>
          <a:prstGeom prst="rect">
            <a:avLst/>
          </a:prstGeom>
        </p:spPr>
      </p:pic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5748401B-124A-C595-9B8D-1FAA93C58C2E}"/>
              </a:ext>
            </a:extLst>
          </p:cNvPr>
          <p:cNvCxnSpPr>
            <a:cxnSpLocks/>
          </p:cNvCxnSpPr>
          <p:nvPr/>
        </p:nvCxnSpPr>
        <p:spPr>
          <a:xfrm flipH="1" flipV="1">
            <a:off x="4174671" y="3559629"/>
            <a:ext cx="866981" cy="1705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CFCD1976-3825-44B5-B271-9770594D1AF8}"/>
              </a:ext>
            </a:extLst>
          </p:cNvPr>
          <p:cNvSpPr/>
          <p:nvPr/>
        </p:nvSpPr>
        <p:spPr>
          <a:xfrm>
            <a:off x="5183343" y="3642792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B102575-033A-62DB-47B8-E30FF7FBC86C}"/>
              </a:ext>
            </a:extLst>
          </p:cNvPr>
          <p:cNvCxnSpPr>
            <a:cxnSpLocks/>
          </p:cNvCxnSpPr>
          <p:nvPr/>
        </p:nvCxnSpPr>
        <p:spPr>
          <a:xfrm flipH="1" flipV="1">
            <a:off x="7708017" y="4852042"/>
            <a:ext cx="337320" cy="1006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706868" y="5611232"/>
            <a:ext cx="6942213" cy="1126703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0811" y="1018354"/>
            <a:ext cx="1155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年及以后同学新入库同学：</a:t>
            </a:r>
            <a:r>
              <a:rPr lang="zh-CN" altLang="en-US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本人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可通过数字交大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6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75312" y="5266593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986137" y="64994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395E70D1-FF64-4C40-90E6-4311553A5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774" y="1610198"/>
            <a:ext cx="9748452" cy="3037839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710E6F79-F338-4E41-B936-1AA7400EBB01}"/>
              </a:ext>
            </a:extLst>
          </p:cNvPr>
          <p:cNvSpPr/>
          <p:nvPr/>
        </p:nvSpPr>
        <p:spPr>
          <a:xfrm>
            <a:off x="6420051" y="2147315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36889497-BCF3-45D0-BD2E-67E9389CE01F}"/>
              </a:ext>
            </a:extLst>
          </p:cNvPr>
          <p:cNvSpPr/>
          <p:nvPr/>
        </p:nvSpPr>
        <p:spPr>
          <a:xfrm>
            <a:off x="3309487" y="4135420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5F7EB76A-C421-4B25-924D-33B7518D7DEE}"/>
              </a:ext>
            </a:extLst>
          </p:cNvPr>
          <p:cNvCxnSpPr>
            <a:cxnSpLocks/>
          </p:cNvCxnSpPr>
          <p:nvPr/>
        </p:nvCxnSpPr>
        <p:spPr>
          <a:xfrm flipH="1" flipV="1">
            <a:off x="4616189" y="4584613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7F775E4B-8CB0-404A-B3B7-F101D3C159C4}"/>
              </a:ext>
            </a:extLst>
          </p:cNvPr>
          <p:cNvCxnSpPr>
            <a:cxnSpLocks/>
          </p:cNvCxnSpPr>
          <p:nvPr/>
        </p:nvCxnSpPr>
        <p:spPr>
          <a:xfrm flipH="1" flipV="1">
            <a:off x="7546206" y="2729910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AF50A544-3FBD-48F2-9C4E-34BE8EB45DE4}"/>
              </a:ext>
            </a:extLst>
          </p:cNvPr>
          <p:cNvSpPr/>
          <p:nvPr/>
        </p:nvSpPr>
        <p:spPr>
          <a:xfrm>
            <a:off x="8569862" y="297522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5C9F70C-B6DC-42C8-826F-E1FBB5F199C1}"/>
              </a:ext>
            </a:extLst>
          </p:cNvPr>
          <p:cNvSpPr/>
          <p:nvPr/>
        </p:nvSpPr>
        <p:spPr>
          <a:xfrm>
            <a:off x="5597048" y="477595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点开申请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设奖方名称一栏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C68529CB-81FB-FEA1-262F-0325C65DE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898203"/>
              </p:ext>
            </p:extLst>
          </p:nvPr>
        </p:nvGraphicFramePr>
        <p:xfrm>
          <a:off x="255453" y="767703"/>
          <a:ext cx="5760718" cy="5764968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4096417">
                  <a:extLst>
                    <a:ext uri="{9D8B030D-6E8A-4147-A177-3AD203B41FA5}">
                      <a16:colId xmlns:a16="http://schemas.microsoft.com/office/drawing/2014/main" val="569650973"/>
                    </a:ext>
                  </a:extLst>
                </a:gridCol>
                <a:gridCol w="1664301">
                  <a:extLst>
                    <a:ext uri="{9D8B030D-6E8A-4147-A177-3AD203B41FA5}">
                      <a16:colId xmlns:a16="http://schemas.microsoft.com/office/drawing/2014/main" val="2715559245"/>
                    </a:ext>
                  </a:extLst>
                </a:gridCol>
              </a:tblGrid>
              <a:tr h="2676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奖项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设奖方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53879485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58</a:t>
                      </a:r>
                      <a:r>
                        <a:rPr lang="zh-CN" altLang="en-US" sz="900" u="none" strike="noStrike" dirty="0">
                          <a:effectLst/>
                        </a:rPr>
                        <a:t>届船院校友助学金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周修典学长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951687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爱菊助学金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刘浩清公益基金会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52397144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蔡淑芬奖助学金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朱全美先生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83008538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何绍诗奖学金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何能学姐、何奇女士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52903056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“黄振”博士助学基金、“刘聘三、张玲香”博士助学基金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刘有明学嫂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310721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江西校友会助学金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江西校友会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09651128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林胜兴杨素英帮困助学金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林胜兴教授、杨素英教授伉俪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0690614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罗伯特斯坦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严国觉励学金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严国觉学长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95583775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勤俭助学金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杨臣勋勤俭基金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44610206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陶哲甫助学金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陶潘丽瑶学嫂及家人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4666866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王烨倪海琛励学金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0923713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上海交通大学校友会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026943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校友爱心助学金（马家騄专项）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马家騄学长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73257436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熊继昭奖助学金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吕庆元学长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215976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赵曾珏、秦昭华助学金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美洲校友总会基金会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81262942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铸人计划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87-90</a:t>
                      </a:r>
                      <a:r>
                        <a:rPr lang="zh-CN" altLang="en-US" sz="900" u="none" strike="noStrike" dirty="0">
                          <a:effectLst/>
                        </a:rPr>
                        <a:t>级学长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6158042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一路有你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校友（具体看备注）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9333089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宁波校友会奖助学金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宁波校友会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68951884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宁波爱心</a:t>
                      </a:r>
                      <a:r>
                        <a:rPr lang="en-US" altLang="zh-CN" sz="900" u="none" strike="noStrike" dirty="0">
                          <a:effectLst/>
                        </a:rPr>
                        <a:t>—</a:t>
                      </a:r>
                      <a:r>
                        <a:rPr lang="zh-CN" altLang="en-US" sz="900" u="none" strike="noStrike" dirty="0">
                          <a:effectLst/>
                        </a:rPr>
                        <a:t>宁波校友会助学基金（广天专项）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8166648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云南校友会助学金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云南校友会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3011812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邵璘校友助学金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邵璘学长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95644964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77</a:t>
                      </a:r>
                      <a:r>
                        <a:rPr lang="zh-CN" altLang="en-US" sz="900" u="none" strike="noStrike">
                          <a:effectLst/>
                        </a:rPr>
                        <a:t>、</a:t>
                      </a:r>
                      <a:r>
                        <a:rPr lang="en-US" altLang="zh-CN" sz="900" u="none" strike="noStrike">
                          <a:effectLst/>
                        </a:rPr>
                        <a:t>78</a:t>
                      </a:r>
                      <a:r>
                        <a:rPr lang="zh-CN" altLang="en-US" sz="900" u="none" strike="noStrike">
                          <a:effectLst/>
                        </a:rPr>
                        <a:t>级校友励学金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级校友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8695609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小米助学金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北京小米公益基金会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7361895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上海市慈善基金会慈善教育基金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9215884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06EC13EE-269E-57BF-131F-B2EB9BE72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569134"/>
              </p:ext>
            </p:extLst>
          </p:nvPr>
        </p:nvGraphicFramePr>
        <p:xfrm>
          <a:off x="6175831" y="766149"/>
          <a:ext cx="5523752" cy="5797966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945537">
                  <a:extLst>
                    <a:ext uri="{9D8B030D-6E8A-4147-A177-3AD203B41FA5}">
                      <a16:colId xmlns:a16="http://schemas.microsoft.com/office/drawing/2014/main" val="443248298"/>
                    </a:ext>
                  </a:extLst>
                </a:gridCol>
                <a:gridCol w="1578215">
                  <a:extLst>
                    <a:ext uri="{9D8B030D-6E8A-4147-A177-3AD203B41FA5}">
                      <a16:colId xmlns:a16="http://schemas.microsoft.com/office/drawing/2014/main" val="4149395330"/>
                    </a:ext>
                  </a:extLst>
                </a:gridCol>
              </a:tblGrid>
              <a:tr h="26147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奖项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设奖方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95611040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润励学金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葛群学长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1173433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正德馨助学金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徐学长伉俪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026238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国宾奖助学金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美洲校友总会基金会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1509958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联想新生助学金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联想（北京）有限公司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91208116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胡燮和学长儿子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81188445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健博助学金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梁慧雯女士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7785896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74529376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刘永龄基金会有限公司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76242571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0450865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寒冬送温暖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3787031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叔蘋同学会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1315911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80383844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中国海油大学生助学基金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中国宋庆龄基金会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48265714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任闻玉助学金 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任九皋先生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4862273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柏年助学金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王柏年先生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70986024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郭谢碧蓉助学金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郭谢碧蓉基金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4044970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81830090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3575213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伍威权伙食资助基金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6847031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张明为全额奖助学金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张明为慈善基金会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50661497"/>
                  </a:ext>
                </a:extLst>
              </a:tr>
              <a:tr h="26147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张乃新基金会  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刘伦先生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3135633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徐雪梅励学金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徐雪梅女士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7092058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SMC</a:t>
                      </a:r>
                      <a:r>
                        <a:rPr lang="zh-CN" altLang="en-US" sz="900" u="none" strike="noStrike" dirty="0">
                          <a:effectLst/>
                        </a:rPr>
                        <a:t>助学金  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北京</a:t>
                      </a:r>
                      <a:r>
                        <a:rPr lang="en-US" altLang="zh-CN" sz="900" u="none" strike="noStrike">
                          <a:effectLst/>
                        </a:rPr>
                        <a:t>SMC</a:t>
                      </a:r>
                      <a:r>
                        <a:rPr lang="zh-CN" altLang="en-US" sz="900" u="none" strike="noStrike">
                          <a:effectLst/>
                        </a:rPr>
                        <a:t>教育基金会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8337488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金宝医学院助学金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7662854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5102784"/>
                  </a:ext>
                </a:extLst>
              </a:tr>
              <a:tr h="39221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国泰君安证券奖助学金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上海国泰君安社会公益基金会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国泰君安证券股份有限公司上海分公司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6571951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林陈孝文助学金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陈晓梅女士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6491127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校友思源励学金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聂梅励、钱亦平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30443875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年度个人总结线上操作指南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年度个人总结申请及审批流程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2628023" y="1536847"/>
            <a:ext cx="1834436" cy="3223882"/>
            <a:chOff x="2779701" y="761123"/>
            <a:chExt cx="1834436" cy="3223882"/>
          </a:xfrm>
        </p:grpSpPr>
        <p:sp>
          <p:nvSpPr>
            <p:cNvPr id="6" name="圆角矩形 5">
              <a:hlinkClick r:id="rId4" action="ppaction://hlinksldjump"/>
            </p:cNvPr>
            <p:cNvSpPr/>
            <p:nvPr/>
          </p:nvSpPr>
          <p:spPr>
            <a:xfrm>
              <a:off x="360005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779701" y="2230679"/>
              <a:ext cx="183443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获得</a:t>
              </a:r>
              <a:r>
                <a:rPr lang="zh-CN" altLang="en-US" b="1" dirty="0">
                  <a:solidFill>
                    <a:srgbClr val="C00000"/>
                  </a:solidFill>
                  <a:highlight>
                    <a:srgbClr val="FFFF00"/>
                  </a:highlight>
                </a:rPr>
                <a:t>上年度助学金的同学提交</a:t>
              </a:r>
              <a:r>
                <a:rPr lang="zh-CN" altLang="en-US" b="1" dirty="0"/>
                <a:t>年度个人总结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（</a:t>
              </a:r>
              <a:r>
                <a:rPr lang="zh-CN" altLang="en-US" b="1" dirty="0">
                  <a:solidFill>
                    <a:srgbClr val="C00000"/>
                  </a:solidFill>
                </a:rPr>
                <a:t>名单已下发至院系</a:t>
              </a:r>
              <a:r>
                <a:rPr lang="zh-CN" altLang="en-US" b="1" dirty="0"/>
                <a:t>）</a:t>
              </a:r>
              <a:endParaRPr lang="en-US" altLang="zh-CN" b="1" dirty="0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565076" y="1536847"/>
            <a:ext cx="1559720" cy="3497305"/>
            <a:chOff x="4506112" y="761123"/>
            <a:chExt cx="1559720" cy="3497305"/>
          </a:xfrm>
        </p:grpSpPr>
        <p:sp>
          <p:nvSpPr>
            <p:cNvPr id="24" name="圆角矩形 23"/>
            <p:cNvSpPr/>
            <p:nvPr/>
          </p:nvSpPr>
          <p:spPr>
            <a:xfrm>
              <a:off x="5108179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思政考核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06112" y="2227103"/>
              <a:ext cx="15597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进行审核，并对上一年获得发展助学金的同学进行</a:t>
              </a:r>
              <a:r>
                <a:rPr lang="en-US" altLang="zh-CN" b="1" dirty="0">
                  <a:solidFill>
                    <a:srgbClr val="C00000"/>
                  </a:solidFill>
                </a:rPr>
                <a:t>ABC</a:t>
              </a:r>
              <a:r>
                <a:rPr lang="zh-CN" altLang="en-US" b="1" dirty="0"/>
                <a:t>档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考核评定</a:t>
              </a:r>
              <a:endParaRPr lang="zh-CN" altLang="en-US" b="1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314289" y="1536847"/>
            <a:ext cx="1559720" cy="2097881"/>
            <a:chOff x="6018609" y="761123"/>
            <a:chExt cx="1559720" cy="2097881"/>
          </a:xfrm>
        </p:grpSpPr>
        <p:sp>
          <p:nvSpPr>
            <p:cNvPr id="26" name="圆角矩形 25">
              <a:hlinkClick r:id="" action="ppaction://noaction"/>
            </p:cNvPr>
            <p:cNvSpPr/>
            <p:nvPr/>
          </p:nvSpPr>
          <p:spPr>
            <a:xfrm>
              <a:off x="661630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院系审核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18609" y="2212673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822413" y="1405581"/>
            <a:ext cx="1559720" cy="2248374"/>
            <a:chOff x="7526733" y="629857"/>
            <a:chExt cx="1559720" cy="2248374"/>
          </a:xfrm>
        </p:grpSpPr>
        <p:sp>
          <p:nvSpPr>
            <p:cNvPr id="28" name="圆角矩形 27"/>
            <p:cNvSpPr/>
            <p:nvPr/>
          </p:nvSpPr>
          <p:spPr>
            <a:xfrm>
              <a:off x="8124428" y="629857"/>
              <a:ext cx="364331" cy="1512689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学生处审核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526733" y="2231900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cxnSp>
        <p:nvCxnSpPr>
          <p:cNvPr id="31" name="直接箭头连接符 30"/>
          <p:cNvCxnSpPr>
            <a:stCxn id="6" idx="3"/>
            <a:endCxn id="24" idx="1"/>
          </p:cNvCxnSpPr>
          <p:nvPr/>
        </p:nvCxnSpPr>
        <p:spPr>
          <a:xfrm>
            <a:off x="3812707" y="2161925"/>
            <a:ext cx="135443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4" idx="3"/>
            <a:endCxn id="26" idx="1"/>
          </p:cNvCxnSpPr>
          <p:nvPr/>
        </p:nvCxnSpPr>
        <p:spPr>
          <a:xfrm>
            <a:off x="5531474" y="2161925"/>
            <a:ext cx="13805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26" idx="3"/>
            <a:endCxn id="28" idx="1"/>
          </p:cNvCxnSpPr>
          <p:nvPr/>
        </p:nvCxnSpPr>
        <p:spPr>
          <a:xfrm>
            <a:off x="7276315" y="2161925"/>
            <a:ext cx="1143793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平行四边形 40"/>
          <p:cNvSpPr/>
          <p:nvPr/>
        </p:nvSpPr>
        <p:spPr>
          <a:xfrm rot="5400000">
            <a:off x="-1129304" y="2485640"/>
            <a:ext cx="4226808" cy="718487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年度个人总结流程</a:t>
            </a:r>
          </a:p>
        </p:txBody>
      </p:sp>
      <p:sp>
        <p:nvSpPr>
          <p:cNvPr id="2" name="矩形 1"/>
          <p:cNvSpPr/>
          <p:nvPr/>
        </p:nvSpPr>
        <p:spPr>
          <a:xfrm>
            <a:off x="842883" y="5298938"/>
            <a:ext cx="10699006" cy="1341649"/>
          </a:xfrm>
          <a:prstGeom prst="rect">
            <a:avLst/>
          </a:prstGeom>
          <a:ln w="19050">
            <a:solidFill>
              <a:schemeClr val="tx1"/>
            </a:solidFill>
            <a:prstDash val="lgDashDotDot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A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100%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、成绩排名年级前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、积极参加公益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课内外活动（以上三条皆满足）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B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40%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75%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且上一学年成绩挂科少于三门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C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：计划完成小于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、成绩出现三门（含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门）以上挂科、生活铺张浪费，过度娱乐，奢侈消费或无故拒绝参加设奖方活动。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zh-CN" sz="1400" b="1" dirty="0">
                <a:solidFill>
                  <a:srgbClr val="C00000"/>
                </a:solidFill>
                <a:latin typeface="+mn-ea"/>
              </a:rPr>
              <a:t>※</a:t>
            </a:r>
            <a:r>
              <a:rPr lang="zh-CN" altLang="en-US" sz="2000" b="1" dirty="0">
                <a:highlight>
                  <a:srgbClr val="FFFF00"/>
                </a:highlight>
              </a:rPr>
              <a:t>考核</a:t>
            </a:r>
            <a:r>
              <a:rPr lang="en-US" altLang="zh-CN" sz="2000" b="1" dirty="0">
                <a:highlight>
                  <a:srgbClr val="FFFF00"/>
                </a:highlight>
              </a:rPr>
              <a:t>C</a:t>
            </a:r>
            <a:r>
              <a:rPr lang="zh-CN" altLang="en-US" sz="2000" b="1" dirty="0">
                <a:highlight>
                  <a:srgbClr val="FFFF00"/>
                </a:highlight>
              </a:rPr>
              <a:t>档学生自动取消本年度申请资格</a:t>
            </a:r>
            <a:endParaRPr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2127" y="494632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highlight>
                  <a:srgbClr val="FFFF00"/>
                </a:highlight>
              </a:rPr>
              <a:t>思政教师考核评定原则</a:t>
            </a:r>
          </a:p>
        </p:txBody>
      </p:sp>
      <p:sp>
        <p:nvSpPr>
          <p:cNvPr id="5" name="箭头: 下 4"/>
          <p:cNvSpPr/>
          <p:nvPr/>
        </p:nvSpPr>
        <p:spPr>
          <a:xfrm>
            <a:off x="3939574" y="5000756"/>
            <a:ext cx="547727" cy="24375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924173" y="1200071"/>
            <a:ext cx="1442081" cy="2130718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年度个人总结报告无需打印只需线上提交即可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A19CB219-C314-911F-4595-48865AD89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16" y="4098974"/>
            <a:ext cx="4911118" cy="2010072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B9E6FCCA-894E-2E66-42C5-4ACEA652A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16" y="1257747"/>
            <a:ext cx="5086415" cy="2453658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153507" y="90420"/>
            <a:ext cx="7081677" cy="598488"/>
          </a:xfrm>
        </p:spPr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7335" y="933620"/>
            <a:ext cx="11506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年度个人总结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】进行填写。</a:t>
            </a:r>
          </a:p>
        </p:txBody>
      </p:sp>
      <p:cxnSp>
        <p:nvCxnSpPr>
          <p:cNvPr id="8" name="直接箭头连接符 7"/>
          <p:cNvCxnSpPr>
            <a:cxnSpLocks/>
          </p:cNvCxnSpPr>
          <p:nvPr/>
        </p:nvCxnSpPr>
        <p:spPr>
          <a:xfrm flipH="1" flipV="1">
            <a:off x="3521034" y="5924380"/>
            <a:ext cx="712519" cy="4586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233553" y="63733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年度个人总结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00603" y="3157913"/>
            <a:ext cx="544165" cy="506635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72259" y="1486109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39" y="1270909"/>
            <a:ext cx="6611645" cy="219777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9611315" y="4258878"/>
            <a:ext cx="2739023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1023600" y="2946400"/>
            <a:ext cx="345440" cy="12700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483373" y="1389360"/>
            <a:ext cx="5247686" cy="219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cxnSpLocks/>
            <a:endCxn id="20" idx="0"/>
          </p:cNvCxnSpPr>
          <p:nvPr/>
        </p:nvCxnSpPr>
        <p:spPr>
          <a:xfrm flipH="1">
            <a:off x="7437841" y="2850078"/>
            <a:ext cx="260766" cy="8829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389839" y="3733002"/>
            <a:ext cx="4096004" cy="1895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82D620F-66A0-F2D6-48AC-C476167ECA22}"/>
              </a:ext>
            </a:extLst>
          </p:cNvPr>
          <p:cNvSpPr/>
          <p:nvPr/>
        </p:nvSpPr>
        <p:spPr>
          <a:xfrm>
            <a:off x="1053003" y="1806878"/>
            <a:ext cx="544165" cy="18862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08" y="1659938"/>
            <a:ext cx="6832905" cy="70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29915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填写过程中，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请注意以下栏目。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760108" y="1365079"/>
            <a:ext cx="56380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【职业生涯规划】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深造方向与就业方向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选填一个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，另一个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则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填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”；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zh-CN" altLang="zh-CN" sz="12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71532" y="4772396"/>
            <a:ext cx="78390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填写完成后，点击左上角提交按钮后选择你的思政老师，确认后即完成年度个人总结的提交。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60108" y="2528176"/>
            <a:ext cx="73420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上一年度个人提升计划完成情况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栏目中，最右侧为上年度计划的完成程度，填写区间为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0%~100%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560" y="2779300"/>
            <a:ext cx="6755453" cy="708450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r="54417"/>
          <a:stretch>
            <a:fillRect/>
          </a:stretch>
        </p:blipFill>
        <p:spPr>
          <a:xfrm>
            <a:off x="8102183" y="1953970"/>
            <a:ext cx="3610245" cy="1573987"/>
          </a:xfrm>
          <a:prstGeom prst="rect">
            <a:avLst/>
          </a:prstGeom>
        </p:spPr>
      </p:pic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8010536" y="1318168"/>
            <a:ext cx="37018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总结与展望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在尊敬的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xx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栏目中若有匹配则无需修改，若无匹配参考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第二页中设奖方名称进行填写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92001" y="2922365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无需填写尊敬的</a:t>
            </a:r>
            <a:r>
              <a:rPr lang="en-US" altLang="zh-CN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，直接填写正文即可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/>
          <a:srcRect b="37266"/>
          <a:stretch>
            <a:fillRect/>
          </a:stretch>
        </p:blipFill>
        <p:spPr>
          <a:xfrm>
            <a:off x="3917544" y="5080173"/>
            <a:ext cx="3493311" cy="1334777"/>
          </a:xfrm>
          <a:prstGeom prst="rect">
            <a:avLst/>
          </a:prstGeom>
        </p:spPr>
      </p:pic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171532" y="3731064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将作为学院和学校考核评定的参考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2434" y="4082337"/>
            <a:ext cx="8070234" cy="5626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21691" y="1014358"/>
            <a:ext cx="117486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8401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4273A247-F527-6451-C5DB-E149DF7E2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351" y="1521319"/>
            <a:ext cx="8945879" cy="4022133"/>
          </a:xfrm>
          <a:prstGeom prst="rect">
            <a:avLst/>
          </a:prstGeom>
        </p:spPr>
      </p:pic>
      <p:cxnSp>
        <p:nvCxnSpPr>
          <p:cNvPr id="23" name="直接箭头连接符 22"/>
          <p:cNvCxnSpPr/>
          <p:nvPr/>
        </p:nvCxnSpPr>
        <p:spPr>
          <a:xfrm flipH="1">
            <a:off x="7007186" y="1917685"/>
            <a:ext cx="740788" cy="25927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747974" y="160990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322346" y="1972068"/>
            <a:ext cx="1547308" cy="535722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BE146180-1768-4635-8D95-6F94E23C3C46}"/>
              </a:ext>
            </a:extLst>
          </p:cNvPr>
          <p:cNvCxnSpPr>
            <a:cxnSpLocks/>
          </p:cNvCxnSpPr>
          <p:nvPr/>
        </p:nvCxnSpPr>
        <p:spPr>
          <a:xfrm flipH="1" flipV="1">
            <a:off x="6389098" y="3412122"/>
            <a:ext cx="695720" cy="36216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id="{B05EDB64-0A6B-0278-8D1C-13732CD2D787}"/>
              </a:ext>
            </a:extLst>
          </p:cNvPr>
          <p:cNvSpPr/>
          <p:nvPr/>
        </p:nvSpPr>
        <p:spPr>
          <a:xfrm>
            <a:off x="7084818" y="3686274"/>
            <a:ext cx="1261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点击对应申请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助学金申请线上操作指南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8783024" cy="598488"/>
          </a:xfrm>
        </p:spPr>
        <p:txBody>
          <a:bodyPr/>
          <a:lstStyle/>
          <a:p>
            <a:r>
              <a:rPr lang="zh-CN" altLang="en-US" dirty="0"/>
              <a:t>助学金申请及审批流程</a:t>
            </a:r>
          </a:p>
        </p:txBody>
      </p:sp>
      <p:sp>
        <p:nvSpPr>
          <p:cNvPr id="43" name="平行四边形 42"/>
          <p:cNvSpPr/>
          <p:nvPr/>
        </p:nvSpPr>
        <p:spPr>
          <a:xfrm rot="5400000">
            <a:off x="-549481" y="3093494"/>
            <a:ext cx="3467495" cy="571281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助学金申请流程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2216545" y="2128979"/>
            <a:ext cx="1665502" cy="2680083"/>
            <a:chOff x="2216545" y="3772053"/>
            <a:chExt cx="1665502" cy="2680083"/>
          </a:xfrm>
        </p:grpSpPr>
        <p:sp>
          <p:nvSpPr>
            <p:cNvPr id="42" name="圆角矩形 41">
              <a:hlinkClick r:id="" action="ppaction://noaction"/>
            </p:cNvPr>
            <p:cNvSpPr/>
            <p:nvPr/>
          </p:nvSpPr>
          <p:spPr>
            <a:xfrm>
              <a:off x="3006081" y="377205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216545" y="5251807"/>
              <a:ext cx="16655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和有意向申请发展助学金的学生</a:t>
              </a:r>
              <a:r>
                <a:rPr lang="zh-CN" altLang="en-US" b="1" dirty="0">
                  <a:solidFill>
                    <a:srgbClr val="C00000"/>
                  </a:solidFill>
                </a:rPr>
                <a:t>提交申请</a:t>
              </a:r>
              <a:endParaRPr lang="en-US" altLang="zh-CN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838832" y="2012148"/>
            <a:ext cx="1353342" cy="2242916"/>
            <a:chOff x="6544202" y="3655222"/>
            <a:chExt cx="1353342" cy="2242916"/>
          </a:xfrm>
        </p:grpSpPr>
        <p:sp>
          <p:nvSpPr>
            <p:cNvPr id="48" name="圆角矩形 47">
              <a:hlinkClick r:id="" action="ppaction://noaction"/>
            </p:cNvPr>
            <p:cNvSpPr/>
            <p:nvPr/>
          </p:nvSpPr>
          <p:spPr>
            <a:xfrm>
              <a:off x="6765499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思政审核</a:t>
              </a:r>
              <a:endParaRPr lang="en-US" altLang="zh-CN" b="1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44202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147997" y="2012148"/>
            <a:ext cx="1471214" cy="3350911"/>
            <a:chOff x="7853367" y="3655222"/>
            <a:chExt cx="1471214" cy="3350911"/>
          </a:xfrm>
        </p:grpSpPr>
        <p:sp>
          <p:nvSpPr>
            <p:cNvPr id="49" name="圆角矩形 48">
              <a:hlinkClick r:id="" action="ppaction://noaction"/>
            </p:cNvPr>
            <p:cNvSpPr/>
            <p:nvPr/>
          </p:nvSpPr>
          <p:spPr>
            <a:xfrm>
              <a:off x="8148751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en-US" altLang="zh-CN" b="1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853367" y="5251807"/>
              <a:ext cx="147121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r>
                <a:rPr lang="zh-CN" altLang="en-US" b="1" dirty="0"/>
                <a:t>进行评选性质</a:t>
              </a:r>
              <a:r>
                <a:rPr lang="zh-CN" altLang="en-US" b="1" dirty="0">
                  <a:solidFill>
                    <a:srgbClr val="C00000"/>
                  </a:solidFill>
                </a:rPr>
                <a:t>（新评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续评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补评）</a:t>
              </a:r>
              <a:r>
                <a:rPr lang="zh-CN" altLang="en-US" b="1" dirty="0"/>
                <a:t>及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学生最终获助</a:t>
              </a:r>
              <a:r>
                <a:rPr lang="zh-CN" altLang="en-US" b="1" dirty="0"/>
                <a:t>确认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4640" y="2012148"/>
            <a:ext cx="1353342" cy="2242916"/>
            <a:chOff x="9250010" y="3655222"/>
            <a:chExt cx="1353342" cy="2242916"/>
          </a:xfrm>
        </p:grpSpPr>
        <p:sp>
          <p:nvSpPr>
            <p:cNvPr id="50" name="圆角矩形 49"/>
            <p:cNvSpPr/>
            <p:nvPr/>
          </p:nvSpPr>
          <p:spPr>
            <a:xfrm>
              <a:off x="9532003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发展助学金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250010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45070" y="2128979"/>
            <a:ext cx="1589086" cy="2405116"/>
            <a:chOff x="10485042" y="3770021"/>
            <a:chExt cx="1589086" cy="2405116"/>
          </a:xfrm>
        </p:grpSpPr>
        <p:sp>
          <p:nvSpPr>
            <p:cNvPr id="58" name="圆角矩形 57">
              <a:hlinkClick r:id="" action="ppaction://noaction"/>
            </p:cNvPr>
            <p:cNvSpPr/>
            <p:nvPr/>
          </p:nvSpPr>
          <p:spPr>
            <a:xfrm>
              <a:off x="10915254" y="3770021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学生打印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485042" y="5251807"/>
              <a:ext cx="15890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5.【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打印提交纸质申请表至学院</a:t>
              </a:r>
            </a:p>
          </p:txBody>
        </p:sp>
      </p:grpSp>
      <p:cxnSp>
        <p:nvCxnSpPr>
          <p:cNvPr id="60" name="直接箭头连接符 59"/>
          <p:cNvCxnSpPr>
            <a:stCxn id="42" idx="3"/>
          </p:cNvCxnSpPr>
          <p:nvPr/>
        </p:nvCxnSpPr>
        <p:spPr>
          <a:xfrm>
            <a:off x="3370412" y="2754057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48" idx="3"/>
            <a:endCxn id="49" idx="1"/>
          </p:cNvCxnSpPr>
          <p:nvPr/>
        </p:nvCxnSpPr>
        <p:spPr>
          <a:xfrm>
            <a:off x="4819061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49" idx="3"/>
            <a:endCxn id="50" idx="1"/>
          </p:cNvCxnSpPr>
          <p:nvPr/>
        </p:nvCxnSpPr>
        <p:spPr>
          <a:xfrm>
            <a:off x="6202313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50" idx="3"/>
          </p:cNvCxnSpPr>
          <p:nvPr/>
        </p:nvCxnSpPr>
        <p:spPr>
          <a:xfrm>
            <a:off x="7585565" y="2752025"/>
            <a:ext cx="6243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17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1534</Words>
  <Application>Microsoft Office PowerPoint</Application>
  <PresentationFormat>宽屏</PresentationFormat>
  <Paragraphs>210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等线</vt:lpstr>
      <vt:lpstr>楷体</vt:lpstr>
      <vt:lpstr>微软雅黑</vt:lpstr>
      <vt:lpstr>Arial</vt:lpstr>
      <vt:lpstr>Calibri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曹 蕾</cp:lastModifiedBy>
  <cp:revision>120</cp:revision>
  <dcterms:created xsi:type="dcterms:W3CDTF">2020-11-04T02:30:00Z</dcterms:created>
  <dcterms:modified xsi:type="dcterms:W3CDTF">2022-11-03T07:36:21Z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A2EB037CCE93462584E7C85A048237A3</vt:lpwstr>
  </property>
</Properties>
</file>